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6741AA-4565-44B4-8B55-370BC4EF6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7BD7D7-EA8D-4A4D-8A7C-F068BA17C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AB30D3-684F-4813-9F0F-BC0B3ECD9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302B-8AF1-4EF5-90C9-CD88FA3F4689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11201B-A440-457F-A3BF-BDA9E7C6C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CA525D-A623-4584-888F-761633024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8AE-78BA-4FC6-A383-AE1EF72D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06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F3A47-DCE3-4906-B571-4E8DA0190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A2DF5F-F3DC-4A3A-AC7F-3165B39E9E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C58F2C-5355-4FB4-9569-AA29DD51A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302B-8AF1-4EF5-90C9-CD88FA3F4689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0F0307-D65A-45B7-A75A-42EC9257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9BE589-EC3A-41B1-BF66-EE2432471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8AE-78BA-4FC6-A383-AE1EF72D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649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51CDE81-94CB-4CD2-B001-69D810FCE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4C4D7C-B6B3-4B93-8A8E-7942F95E21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273DF8-9CA4-4FE4-BAD2-6619CBC89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302B-8AF1-4EF5-90C9-CD88FA3F4689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D3CDDC-A31E-4B47-BE3D-04C41BC7F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AB0776-91BE-4B99-B61B-D66BE863E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8AE-78BA-4FC6-A383-AE1EF72D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335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7820ED-F8AE-4BF4-8367-43D18FEF0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0CA863-9889-495F-A896-E83520183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54FC49-3B15-4E63-B9F7-1468601EC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302B-8AF1-4EF5-90C9-CD88FA3F4689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83AC22-C1FD-4C3F-A172-BE8AB779C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062D6C-0BDE-44A8-843E-DB8D7461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8AE-78BA-4FC6-A383-AE1EF72D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517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8AD4F1-3F47-49C7-AA5E-29EDA117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319B4F-2397-4242-8295-E2633E2D4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A7912D-FAB5-4BA1-97DE-23E3B7B39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302B-8AF1-4EF5-90C9-CD88FA3F4689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9BC9BA-1066-4B27-8788-06AD509DE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DB3FD6-48E9-486D-AFC7-863465C2E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8AE-78BA-4FC6-A383-AE1EF72D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391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D050E7-4F76-40F3-BA24-C675B6725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4D4996-1C54-406C-BCA0-EB18D171F8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451DCE-C5BE-4A0F-B7B7-9AEFB0808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E743C-616F-40CE-A503-562A98AF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302B-8AF1-4EF5-90C9-CD88FA3F4689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762CF8-4A32-46F2-A043-9BF04278C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9788D6-E2B0-4CD5-A13C-60035596B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8AE-78BA-4FC6-A383-AE1EF72D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989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F559F4-5F8B-4E24-B67D-7E654B55D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048568-DCE0-4260-9EAC-25DDD3542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7AE415-95C1-44F1-BFC6-F67005CA1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5CBB26E-1EB2-4EF5-AFD3-40DACF6BBF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3323C2-4F73-49C9-B848-8ACDCE4943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68DA0B2-6192-428C-BB66-989CC9073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302B-8AF1-4EF5-90C9-CD88FA3F4689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E71318-469A-4445-AD1B-858A7722D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21B1F62-0B6C-4112-84FF-5279DDCFA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8AE-78BA-4FC6-A383-AE1EF72D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321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4EB92A-5C47-44F6-9C81-E29F3D261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35E0F0-5F2B-4204-81E2-772DC122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302B-8AF1-4EF5-90C9-CD88FA3F4689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7DB93FB-92A8-4B8B-A0AE-038BD0B7D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37570D-1C53-4C8C-BB4A-0C93D031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8AE-78BA-4FC6-A383-AE1EF72D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137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9873745-3FBA-43C3-A183-F35EB8A6E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302B-8AF1-4EF5-90C9-CD88FA3F4689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B68F17-48A9-409E-8BCE-455732799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588786E-B629-4CAB-932A-8017FA325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8AE-78BA-4FC6-A383-AE1EF72D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38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F94B6D-3689-4725-B934-FF636793A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D57E7E-52C1-481E-AE0B-59E6ED94E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193124-C1C4-4913-87DE-2C6C8B706F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B6037B-1A36-45EB-AE49-92488482F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302B-8AF1-4EF5-90C9-CD88FA3F4689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DF03C9-BE91-43C4-BC08-3FEF2BAA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7AC5E3-1652-40E4-8A21-C255A2F62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8AE-78BA-4FC6-A383-AE1EF72D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325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0B1C31-AA65-44D6-8A39-0111A67DE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BEECB15-67DF-4411-B6A2-72E49FAA85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CC2DFC-AB3E-4AAA-888F-E6B643534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E36D13-966E-48CC-8298-A7B4FC05A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302B-8AF1-4EF5-90C9-CD88FA3F4689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76A6AC-E26E-431A-AAE0-B01D4B8F4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4BC4D6-197A-4226-A0E9-1B1E6A875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8AE-78BA-4FC6-A383-AE1EF72D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86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C76772-2356-453D-B2B2-875D3D4B4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6D3B13-97D2-4061-9F30-6917715AF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4A63E9-B6AD-421B-B408-7836563F93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C302B-8AF1-4EF5-90C9-CD88FA3F4689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250795-5230-460E-BEA2-1BD1357F0B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CC654-3BAC-4153-84AD-3CDA06213A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E48AE-78BA-4FC6-A383-AE1EF72D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64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текс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F88E5867-8B35-43CD-B7AE-C57946DD10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3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E8337-996D-4612-B905-9063E7D5DD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5200">
                <a:solidFill>
                  <a:srgbClr val="FFFFFF"/>
                </a:solidFill>
              </a:rPr>
              <a:t>ИСККОН и Шрила Прабхупада</a:t>
            </a:r>
          </a:p>
        </p:txBody>
      </p:sp>
    </p:spTree>
    <p:extLst>
      <p:ext uri="{BB962C8B-B14F-4D97-AF65-F5344CB8AC3E}">
        <p14:creationId xmlns:p14="http://schemas.microsoft.com/office/powerpoint/2010/main" val="218757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073984-CB32-40E9-BECC-982A00FD4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ru-RU" sz="3700"/>
              <a:t>Образ жизни и Саморепрезентация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0D28D9-9456-4BDE-8B41-5D036E19D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ru-RU" sz="2000" dirty="0"/>
              <a:t>Мы – </a:t>
            </a:r>
            <a:r>
              <a:rPr lang="ru-RU" sz="2000" dirty="0" err="1"/>
              <a:t>неиндуисты</a:t>
            </a:r>
            <a:endParaRPr lang="ru-RU" sz="2000" dirty="0"/>
          </a:p>
          <a:p>
            <a:r>
              <a:rPr lang="ru-RU" sz="2000" dirty="0"/>
              <a:t>Жизнь по духовным принципам</a:t>
            </a:r>
          </a:p>
          <a:p>
            <a:r>
              <a:rPr lang="ru-RU" sz="2000" dirty="0"/>
              <a:t>Критика Запада и его образа жизни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D59BFF-0641-4D32-BFBC-C3A9507817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6" r="930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04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0D7374-4EF8-4574-A1A0-AD1CCAA58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r>
              <a:rPr lang="ru-RU" dirty="0"/>
              <a:t>Теология</a:t>
            </a: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3BC1986-4A7D-4A97-91EF-4B8C7D8B62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" r="-2" b="-2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ECF1048D-2952-4696-B547-9EDB69311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r>
              <a:rPr lang="ru-RU" sz="2400" dirty="0"/>
              <a:t>Кришна – Верховная Личность Бога</a:t>
            </a:r>
          </a:p>
          <a:p>
            <a:r>
              <a:rPr lang="ru-RU" sz="2400" dirty="0"/>
              <a:t>Универсализация Кришны</a:t>
            </a:r>
          </a:p>
          <a:p>
            <a:r>
              <a:rPr lang="ru-RU" sz="2400" dirty="0" err="1"/>
              <a:t>Санатана</a:t>
            </a:r>
            <a:r>
              <a:rPr lang="ru-RU" sz="2400" dirty="0"/>
              <a:t> Дхарма – </a:t>
            </a:r>
            <a:r>
              <a:rPr lang="ru-RU" sz="2400" dirty="0" err="1"/>
              <a:t>диспозитив</a:t>
            </a:r>
            <a:r>
              <a:rPr lang="ru-RU" sz="2400" dirty="0"/>
              <a:t> любой веры</a:t>
            </a:r>
          </a:p>
          <a:p>
            <a:r>
              <a:rPr lang="ru-RU" sz="2400" dirty="0"/>
              <a:t>Кто такой преданный?</a:t>
            </a:r>
          </a:p>
          <a:p>
            <a:r>
              <a:rPr lang="ru-RU" sz="2400" dirty="0"/>
              <a:t>Отсутствие реального межрелигиозного диалога</a:t>
            </a:r>
          </a:p>
        </p:txBody>
      </p:sp>
    </p:spTree>
    <p:extLst>
      <p:ext uri="{BB962C8B-B14F-4D97-AF65-F5344CB8AC3E}">
        <p14:creationId xmlns:p14="http://schemas.microsoft.com/office/powerpoint/2010/main" val="3891045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47FD1D-A2E7-4CF9-8D38-486CD02DC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ru-RU" dirty="0"/>
              <a:t>Итоги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FF8F89-4F53-4DEA-A084-B0F7FAD5B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ru-RU" sz="2000" dirty="0"/>
              <a:t>Трактовка учения через призму </a:t>
            </a:r>
            <a:r>
              <a:rPr lang="ru-RU" sz="2000" dirty="0" err="1"/>
              <a:t>Прабхупады</a:t>
            </a:r>
            <a:endParaRPr lang="ru-RU" sz="2000" dirty="0"/>
          </a:p>
          <a:p>
            <a:r>
              <a:rPr lang="ru-RU" sz="2000" dirty="0" err="1"/>
              <a:t>Парампара</a:t>
            </a:r>
            <a:r>
              <a:rPr lang="ru-RU" sz="2000" dirty="0"/>
              <a:t>, превращенная в корпорацию</a:t>
            </a:r>
          </a:p>
          <a:p>
            <a:r>
              <a:rPr lang="ru-RU" sz="2000" dirty="0"/>
              <a:t>Импровизация и адаптация</a:t>
            </a:r>
          </a:p>
          <a:p>
            <a:r>
              <a:rPr lang="ru-RU" sz="2000" dirty="0"/>
              <a:t>Незаметная </a:t>
            </a:r>
            <a:r>
              <a:rPr lang="ru-RU" sz="2000" dirty="0" err="1"/>
              <a:t>монотеизация</a:t>
            </a:r>
            <a:endParaRPr lang="ru-RU" sz="2000" dirty="0"/>
          </a:p>
          <a:p>
            <a:r>
              <a:rPr lang="ru-RU" sz="2000" dirty="0"/>
              <a:t>Альтернативная наука и «духовная» наука</a:t>
            </a:r>
          </a:p>
          <a:p>
            <a:r>
              <a:rPr lang="ru-RU" sz="2000" dirty="0"/>
              <a:t>Отсутствие концептуальных рамок для диалога с другими традициями</a:t>
            </a:r>
          </a:p>
          <a:p>
            <a:endParaRPr lang="ru-RU" sz="2000" dirty="0"/>
          </a:p>
        </p:txBody>
      </p:sp>
      <p:pic>
        <p:nvPicPr>
          <p:cNvPr id="5" name="Рисунок 4" descr="Изображение выглядит как человек, дерево, внешний, люди&#10;&#10;Автоматически созданное описание">
            <a:extLst>
              <a:ext uri="{FF2B5EF4-FFF2-40B4-BE49-F238E27FC236}">
                <a16:creationId xmlns:a16="http://schemas.microsoft.com/office/drawing/2014/main" id="{BA0854F5-624D-4A3E-97A0-FDF10D1F2D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C7A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663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4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Объект 9" descr="Изображение выглядит как здание, кирпич, строительный материал, камень&#10;&#10;Автоматически созданное описание">
            <a:extLst>
              <a:ext uri="{FF2B5EF4-FFF2-40B4-BE49-F238E27FC236}">
                <a16:creationId xmlns:a16="http://schemas.microsoft.com/office/drawing/2014/main" id="{D5385C4B-ACD4-48F8-90AB-5728BB54CD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73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2504BD-55C7-44EB-BD86-821DCCE6CF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7" r="-1" b="7607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22" name="Freeform: Shape 16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B8FA6B2-213B-4400-B5B3-1D7BF0B42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1038"/>
            <a:ext cx="280450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История Движения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9B3A7F1-DE55-48B2-A6DD-203040C8A4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056" y="2258171"/>
            <a:ext cx="2804504" cy="3918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/>
              <a:t>Гелиодоровский столп (II в. До н.э.)</a:t>
            </a:r>
          </a:p>
          <a:p>
            <a:r>
              <a:rPr lang="en-US" sz="1800"/>
              <a:t>Мегасфен – Индика (конец 4 в. До н.э.)</a:t>
            </a:r>
          </a:p>
        </p:txBody>
      </p:sp>
    </p:spTree>
    <p:extLst>
      <p:ext uri="{BB962C8B-B14F-4D97-AF65-F5344CB8AC3E}">
        <p14:creationId xmlns:p14="http://schemas.microsoft.com/office/powerpoint/2010/main" val="2630604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24E86D-006F-4565-A20E-55D9E9F79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ru-RU"/>
              <a:t>История Движения</a:t>
            </a:r>
            <a:endParaRPr lang="ru-RU" dirty="0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651DDB2-E9E6-4548-A844-7AC6639368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2" b="10695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4255C4B8-BF2C-4BF1-B99E-46E999D45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ru-RU" sz="2000" dirty="0"/>
              <a:t>Реформатор </a:t>
            </a:r>
            <a:r>
              <a:rPr lang="ru-RU" sz="2000" dirty="0" err="1"/>
              <a:t>Чайтанья</a:t>
            </a:r>
            <a:r>
              <a:rPr lang="ru-RU" sz="2000" dirty="0"/>
              <a:t> </a:t>
            </a:r>
            <a:r>
              <a:rPr lang="ru-RU" sz="2000"/>
              <a:t>(1486 – 1534)</a:t>
            </a:r>
            <a:endParaRPr lang="ru-RU" sz="2000" dirty="0"/>
          </a:p>
          <a:p>
            <a:r>
              <a:rPr lang="ru-RU" sz="2000" dirty="0"/>
              <a:t>Нововведения: поклонение именно Кришне, как Верховному Богу; </a:t>
            </a:r>
            <a:r>
              <a:rPr lang="ru-RU" sz="2000" dirty="0" err="1"/>
              <a:t>ачинтья</a:t>
            </a:r>
            <a:r>
              <a:rPr lang="en-US" sz="2000" dirty="0"/>
              <a:t>-</a:t>
            </a:r>
            <a:r>
              <a:rPr lang="ru-RU" sz="2000" dirty="0" err="1"/>
              <a:t>бхед-абхеда</a:t>
            </a:r>
            <a:r>
              <a:rPr lang="ru-RU" sz="2000" dirty="0"/>
              <a:t>); учение о «расах» (вкусы взаимоотношений с Богом); поклонение божественной чете (</a:t>
            </a:r>
            <a:r>
              <a:rPr lang="ru-RU" sz="2000" dirty="0" err="1"/>
              <a:t>Радха</a:t>
            </a:r>
            <a:r>
              <a:rPr lang="ru-RU" sz="2000" dirty="0"/>
              <a:t> и Кришна); </a:t>
            </a:r>
            <a:r>
              <a:rPr lang="ru-RU" sz="2000" dirty="0" err="1"/>
              <a:t>санкритан</a:t>
            </a:r>
            <a:r>
              <a:rPr lang="ru-RU" sz="2000" dirty="0"/>
              <a:t>; равенство людей перед богом; массовые праздники и трапезы для всех сословий</a:t>
            </a:r>
          </a:p>
        </p:txBody>
      </p:sp>
    </p:spTree>
    <p:extLst>
      <p:ext uri="{BB962C8B-B14F-4D97-AF65-F5344CB8AC3E}">
        <p14:creationId xmlns:p14="http://schemas.microsoft.com/office/powerpoint/2010/main" val="3902904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1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4214C9-667B-451D-A078-9C98250A4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r>
              <a:rPr lang="ru-RU" sz="3700"/>
              <a:t>Возрождение Движения</a:t>
            </a:r>
          </a:p>
        </p:txBody>
      </p:sp>
      <p:grpSp>
        <p:nvGrpSpPr>
          <p:cNvPr id="26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95B8C2-01F2-4465-8B23-8E6041B3F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5278066" cy="3979585"/>
          </a:xfrm>
        </p:spPr>
        <p:txBody>
          <a:bodyPr anchor="ctr">
            <a:normAutofit/>
          </a:bodyPr>
          <a:lstStyle/>
          <a:p>
            <a:r>
              <a:rPr lang="ru-RU" sz="2000"/>
              <a:t>Бхактивинода Тхакур (1838-1914)</a:t>
            </a:r>
          </a:p>
          <a:p>
            <a:r>
              <a:rPr lang="ru-RU" sz="2000"/>
              <a:t>Бхактисиддханта Сарасвати (1874-1936)</a:t>
            </a:r>
          </a:p>
          <a:p>
            <a:r>
              <a:rPr lang="ru-RU" sz="2000"/>
              <a:t>Сарасвати создает Гаудия Матх – всеиндийское движение (1920-ые)</a:t>
            </a:r>
          </a:p>
          <a:p>
            <a:r>
              <a:rPr lang="ru-RU" sz="2000"/>
              <a:t>Ученик Сарасвати – Бхактиведанта Свами Прабхупада (1896-1977)</a:t>
            </a:r>
          </a:p>
        </p:txBody>
      </p:sp>
      <p:sp>
        <p:nvSpPr>
          <p:cNvPr id="29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текст, старый, человек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51F465BE-EDD6-47C3-8D76-8F286742A5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8" b="49507"/>
          <a:stretch/>
        </p:blipFill>
        <p:spPr>
          <a:xfrm>
            <a:off x="7083423" y="581892"/>
            <a:ext cx="4397433" cy="251875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человек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A76E0590-F642-4B74-8CC9-3E37FD3BFC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038"/>
          <a:stretch/>
        </p:blipFill>
        <p:spPr>
          <a:xfrm>
            <a:off x="7083423" y="3707894"/>
            <a:ext cx="4395569" cy="25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73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56FB1-48B6-4A33-87B6-F832471CC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ru-RU"/>
              <a:t>Контекст Миссии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42E42D-741D-4DD5-BBE5-1BF7F8F2E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r>
              <a:rPr lang="ru-RU" sz="1800" dirty="0"/>
              <a:t>Разочарование в западном рационализме, прогрессе и просвещении (начало постмодерна)</a:t>
            </a:r>
          </a:p>
          <a:p>
            <a:r>
              <a:rPr lang="ru-RU" sz="1800" dirty="0"/>
              <a:t>Бунт против родителей (хиппи)</a:t>
            </a:r>
          </a:p>
          <a:p>
            <a:r>
              <a:rPr lang="ru-RU" sz="1800" dirty="0" err="1"/>
              <a:t>Переоткрытие</a:t>
            </a:r>
            <a:r>
              <a:rPr lang="ru-RU" sz="1800" dirty="0"/>
              <a:t> наркотиков как способ воздействовать на сознание (Тимоти </a:t>
            </a:r>
            <a:r>
              <a:rPr lang="ru-RU" sz="1800" dirty="0" err="1"/>
              <a:t>Лири</a:t>
            </a:r>
            <a:r>
              <a:rPr lang="ru-RU" sz="1800" dirty="0"/>
              <a:t>, </a:t>
            </a:r>
            <a:r>
              <a:rPr lang="ru-RU" sz="1800" dirty="0" err="1"/>
              <a:t>Станислаф</a:t>
            </a:r>
            <a:r>
              <a:rPr lang="ru-RU" sz="1800" dirty="0"/>
              <a:t> </a:t>
            </a:r>
            <a:r>
              <a:rPr lang="ru-RU" sz="1800" dirty="0" err="1"/>
              <a:t>Гроф</a:t>
            </a:r>
            <a:r>
              <a:rPr lang="ru-RU" sz="1800" dirty="0"/>
              <a:t>)</a:t>
            </a:r>
          </a:p>
          <a:p>
            <a:r>
              <a:rPr lang="ru-RU" sz="1800" dirty="0"/>
              <a:t>Признание альтернативных форм рациональности («Шаманизм» </a:t>
            </a:r>
            <a:r>
              <a:rPr lang="ru-RU" sz="1800" dirty="0" err="1"/>
              <a:t>Мирча</a:t>
            </a:r>
            <a:r>
              <a:rPr lang="ru-RU" sz="1800" dirty="0"/>
              <a:t> </a:t>
            </a:r>
            <a:r>
              <a:rPr lang="ru-RU" sz="1800" dirty="0" err="1"/>
              <a:t>Элиады</a:t>
            </a:r>
            <a:r>
              <a:rPr lang="ru-RU" sz="1800" dirty="0"/>
              <a:t>; социологические исследования </a:t>
            </a:r>
            <a:r>
              <a:rPr lang="ru-RU" sz="1800" dirty="0" err="1"/>
              <a:t>Гарфинкеля</a:t>
            </a:r>
            <a:r>
              <a:rPr lang="ru-RU" sz="1800" dirty="0"/>
              <a:t>)</a:t>
            </a:r>
          </a:p>
          <a:p>
            <a:r>
              <a:rPr lang="ru-RU" sz="1800" dirty="0" err="1"/>
              <a:t>Переоткрытие</a:t>
            </a:r>
            <a:r>
              <a:rPr lang="ru-RU" sz="1800" dirty="0"/>
              <a:t> экзотических, архаичных и восточных учений (Буддизм – Аллан </a:t>
            </a:r>
            <a:r>
              <a:rPr lang="ru-RU" sz="1800" dirty="0" err="1"/>
              <a:t>Уотс</a:t>
            </a:r>
            <a:r>
              <a:rPr lang="ru-RU" sz="1800" dirty="0"/>
              <a:t>, шаманизм – Карлос Кастанеда и т.п.)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A03DC2A-BE0E-417C-B3DA-B560CFFB03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" r="2" b="37845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21" name="Arc 15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Рисунок 6" descr="Изображение выглядит как человек, мужчина, очки, старший&#10;&#10;Автоматически созданное описание">
            <a:extLst>
              <a:ext uri="{FF2B5EF4-FFF2-40B4-BE49-F238E27FC236}">
                <a16:creationId xmlns:a16="http://schemas.microsoft.com/office/drawing/2014/main" id="{28D31BB9-CE4B-4F91-A1F5-A78C93A826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8" r="2" b="5360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96584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здание, человек, внешний, улица&#10;&#10;Автоматически созданное описание">
            <a:extLst>
              <a:ext uri="{FF2B5EF4-FFF2-40B4-BE49-F238E27FC236}">
                <a16:creationId xmlns:a16="http://schemas.microsoft.com/office/drawing/2014/main" id="{6D208B5D-AD3C-4012-B824-FB787B6F97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7" b="35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A6909-0CEE-4238-8E9B-FC949D873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ru-RU" sz="3600"/>
              <a:t>Начало ИСККОН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FDD8D6-52A8-44A8-A486-A8F143F0B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ru-RU" sz="180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International Society for Krishna Consciousness (1966)</a:t>
            </a:r>
          </a:p>
          <a:p>
            <a:r>
              <a:rPr lang="ru-RU" sz="1800"/>
              <a:t>Новое Религиозное Движение – опасная секта?</a:t>
            </a:r>
          </a:p>
          <a:p>
            <a:r>
              <a:rPr lang="ru-RU" sz="1800"/>
              <a:t>Борьба с западными культурными традициями </a:t>
            </a:r>
          </a:p>
        </p:txBody>
      </p:sp>
    </p:spTree>
    <p:extLst>
      <p:ext uri="{BB962C8B-B14F-4D97-AF65-F5344CB8AC3E}">
        <p14:creationId xmlns:p14="http://schemas.microsoft.com/office/powerpoint/2010/main" val="4287227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мужчина, человек, внешний, рыба&#10;&#10;Автоматически созданное описание">
            <a:extLst>
              <a:ext uri="{FF2B5EF4-FFF2-40B4-BE49-F238E27FC236}">
                <a16:creationId xmlns:a16="http://schemas.microsoft.com/office/drawing/2014/main" id="{875EECCF-B3A6-47EF-A565-7FAD5B363B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9" r="26972" b="5264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193D4-DC5B-48D2-BE63-4BF5478ED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ru-RU" sz="2800"/>
              <a:t>Личность Прабхупады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67DCF6-89AF-44EA-AA29-588CAFF5E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ru-RU" sz="1700" dirty="0"/>
              <a:t>Гуру как представитель Бога</a:t>
            </a:r>
          </a:p>
          <a:p>
            <a:r>
              <a:rPr lang="ru-RU" sz="1700" dirty="0"/>
              <a:t>Два вида Харизмы</a:t>
            </a:r>
            <a:r>
              <a:rPr lang="en-US" sz="1700" dirty="0"/>
              <a:t>:</a:t>
            </a:r>
            <a:r>
              <a:rPr lang="ru-RU" sz="1700" dirty="0"/>
              <a:t> Личная и Авторитет </a:t>
            </a:r>
            <a:r>
              <a:rPr lang="ru-RU" sz="1700" dirty="0" err="1"/>
              <a:t>Парампары</a:t>
            </a:r>
            <a:r>
              <a:rPr lang="ru-RU" sz="1700" dirty="0"/>
              <a:t> (цепи преемственности)</a:t>
            </a:r>
          </a:p>
        </p:txBody>
      </p:sp>
    </p:spTree>
    <p:extLst>
      <p:ext uri="{BB962C8B-B14F-4D97-AF65-F5344CB8AC3E}">
        <p14:creationId xmlns:p14="http://schemas.microsoft.com/office/powerpoint/2010/main" val="3730076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B03F98-4856-4D7D-9F1B-86B1C03BE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ru-RU" sz="4000"/>
              <a:t>Наука и Кришна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621EB0-E671-4C13-A373-C1EEC5AC7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ru-RU" sz="2000" dirty="0"/>
              <a:t>Альтернативная наука Востока</a:t>
            </a:r>
          </a:p>
          <a:p>
            <a:r>
              <a:rPr lang="ru-RU" sz="2000" dirty="0"/>
              <a:t>Истинная наука –наука </a:t>
            </a:r>
            <a:r>
              <a:rPr lang="ru-RU" sz="2000" dirty="0" err="1"/>
              <a:t>самоосознания</a:t>
            </a:r>
            <a:endParaRPr lang="ru-RU" sz="2000" dirty="0"/>
          </a:p>
          <a:p>
            <a:r>
              <a:rPr lang="ru-RU" sz="2000" dirty="0"/>
              <a:t>Наука начинается с вопроса «Кто «Я»»?</a:t>
            </a:r>
          </a:p>
          <a:p>
            <a:r>
              <a:rPr lang="ru-RU" sz="2000" dirty="0"/>
              <a:t>«Мы – не верующие, мы – ученые»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EC5641B-857A-41EE-8AB7-62508C200A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7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51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673F17-D2C5-4738-BE48-465622B18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ru-RU" dirty="0"/>
              <a:t>Политика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99790D-7DF3-419C-B289-5B15AE403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ru-RU" sz="2000" dirty="0" err="1"/>
              <a:t>Варнашрама</a:t>
            </a:r>
            <a:r>
              <a:rPr lang="ru-RU" sz="2000" dirty="0"/>
              <a:t>-дхарма</a:t>
            </a:r>
          </a:p>
          <a:p>
            <a:r>
              <a:rPr lang="ru-RU" sz="2000" dirty="0"/>
              <a:t>Демократия? </a:t>
            </a:r>
            <a:r>
              <a:rPr lang="ru-RU" sz="2000" dirty="0" err="1"/>
              <a:t>Демонократия</a:t>
            </a:r>
            <a:r>
              <a:rPr lang="ru-RU" sz="2000" dirty="0"/>
              <a:t>!</a:t>
            </a:r>
          </a:p>
          <a:p>
            <a:r>
              <a:rPr lang="ru-RU" sz="2000" dirty="0"/>
              <a:t>Монархия под руководством брахманов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E9DF2E-590C-4266-8BF5-6222328499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63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47C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312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337</Words>
  <Application>Microsoft Office PowerPoint</Application>
  <PresentationFormat>Широкоэкранный</PresentationFormat>
  <Paragraphs>51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ИСККОН и Шрила Прабхупада</vt:lpstr>
      <vt:lpstr>История Движения</vt:lpstr>
      <vt:lpstr>История Движения</vt:lpstr>
      <vt:lpstr>Возрождение Движения</vt:lpstr>
      <vt:lpstr>Контекст Миссии</vt:lpstr>
      <vt:lpstr>Начало ИСККОН</vt:lpstr>
      <vt:lpstr>Личность Прабхупады</vt:lpstr>
      <vt:lpstr>Наука и Кришна</vt:lpstr>
      <vt:lpstr>Политика</vt:lpstr>
      <vt:lpstr>Образ жизни и Саморепрезентация</vt:lpstr>
      <vt:lpstr>Теология</vt:lpstr>
      <vt:lpstr>Итоги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2021-04-20T14:52:36Z</dcterms:created>
  <dcterms:modified xsi:type="dcterms:W3CDTF">2021-04-23T16:31:53Z</dcterms:modified>
</cp:coreProperties>
</file>