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25">
          <p15:clr>
            <a:srgbClr val="A4A3A4"/>
          </p15:clr>
        </p15:guide>
        <p15:guide id="2" pos="1209">
          <p15:clr>
            <a:srgbClr val="A4A3A4"/>
          </p15:clr>
        </p15:guide>
        <p15:guide id="3" pos="2955">
          <p15:clr>
            <a:srgbClr val="A4A3A4"/>
          </p15:clr>
        </p15:guide>
        <p15:guide id="4" pos="2071">
          <p15:clr>
            <a:srgbClr val="A4A3A4"/>
          </p15:clr>
        </p15:guide>
        <p15:guide id="5" pos="3840">
          <p15:clr>
            <a:srgbClr val="A4A3A4"/>
          </p15:clr>
        </p15:guide>
        <p15:guide id="6" pos="4702">
          <p15:clr>
            <a:srgbClr val="A4A3A4"/>
          </p15:clr>
        </p15:guide>
        <p15:guide id="7" pos="5586">
          <p15:clr>
            <a:srgbClr val="A4A3A4"/>
          </p15:clr>
        </p15:guide>
        <p15:guide id="8" pos="7333">
          <p15:clr>
            <a:srgbClr val="A4A3A4"/>
          </p15:clr>
        </p15:guide>
        <p15:guide id="9" orient="horz" pos="3952">
          <p15:clr>
            <a:srgbClr val="A4A3A4"/>
          </p15:clr>
        </p15:guide>
        <p15:guide id="10" pos="6471">
          <p15:clr>
            <a:srgbClr val="A4A3A4"/>
          </p15:clr>
        </p15:guide>
        <p15:guide id="11" orient="horz" pos="913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28" roundtripDataSignature="AMtx7miwjx7TNfuOfnMsKZzRUsjfTLFt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265EB5-9993-46A1-A3AC-F6AF6547D224}">
  <a:tblStyle styleId="{20265EB5-9993-46A1-A3AC-F6AF6547D22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pos="3952" orient="horz"/>
        <p:guide pos="6471"/>
        <p:guide pos="913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customschemas.google.com/relationships/presentationmetadata" Target="meta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861aa4466_4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3861aa4466_4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3861aa4466_4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91d5e3f12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91d5e3f12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391d5e3f12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391d5e3f12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391d5e3f12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391d5e3f12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91d5e3f12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391d5e3f12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391d5e3f12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391d5e3f12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391d5e3f12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391d5e3f12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391d5e3f12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391d5e3f12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391d5e3f12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91d5e3f12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91d5e3f12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3391d5e3f12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90937043f_1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390937043f_1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3965d14b3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3965d14b3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3965d14b31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3965d14b31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9462e5c6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59462e5c6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90937043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390937043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390937043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90937043f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390937043f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390937043f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90937043f_1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390937043f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390937043f_1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90937043f_1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390937043f_1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3861aa4466_4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3861aa4466_4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3861aa4466_4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circle with white text&#10;&#10;Description automatically generated with low confidence" id="16" name="Google Shape;1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859" y="962173"/>
            <a:ext cx="886499" cy="88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18"/>
          <p:cNvCxnSpPr/>
          <p:nvPr/>
        </p:nvCxnSpPr>
        <p:spPr>
          <a:xfrm>
            <a:off x="6090212" y="985336"/>
            <a:ext cx="0" cy="840173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" name="Google Shape;18;p18"/>
          <p:cNvCxnSpPr/>
          <p:nvPr/>
        </p:nvCxnSpPr>
        <p:spPr>
          <a:xfrm>
            <a:off x="8642581" y="985336"/>
            <a:ext cx="0" cy="840173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18"/>
          <p:cNvCxnSpPr/>
          <p:nvPr/>
        </p:nvCxnSpPr>
        <p:spPr>
          <a:xfrm>
            <a:off x="11179047" y="985336"/>
            <a:ext cx="0" cy="840173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" name="Google Shape;20;p18"/>
          <p:cNvSpPr txBox="1"/>
          <p:nvPr>
            <p:ph type="title"/>
          </p:nvPr>
        </p:nvSpPr>
        <p:spPr>
          <a:xfrm>
            <a:off x="1027967" y="2404670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4300"/>
              <a:buFont typeface="Arial"/>
              <a:buNone/>
              <a:defRPr b="0" i="0" sz="4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" type="body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2" type="body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3" type="body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4" type="body"/>
          </p:nvPr>
        </p:nvSpPr>
        <p:spPr>
          <a:xfrm>
            <a:off x="1027967" y="4824914"/>
            <a:ext cx="7625267" cy="652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rgbClr val="0A204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38" name="Google Shape;1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8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" name="Google Shape;140;p28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" name="Google Shape;141;p28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" name="Google Shape;142;p28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28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4" name="Google Shape;144;p28"/>
          <p:cNvSpPr txBox="1"/>
          <p:nvPr>
            <p:ph idx="1" type="body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48" name="Google Shape;14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9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29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29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2" name="Google Shape;152;p29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29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type="title"/>
          </p:nvPr>
        </p:nvSpPr>
        <p:spPr>
          <a:xfrm>
            <a:off x="585899" y="1447790"/>
            <a:ext cx="4322530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9"/>
          <p:cNvSpPr txBox="1"/>
          <p:nvPr>
            <p:ph idx="4" type="body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9"/>
          <p:cNvSpPr/>
          <p:nvPr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9"/>
          <p:cNvSpPr/>
          <p:nvPr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9"/>
          <p:cNvSpPr/>
          <p:nvPr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9"/>
          <p:cNvSpPr/>
          <p:nvPr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9"/>
          <p:cNvSpPr/>
          <p:nvPr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9"/>
          <p:cNvSpPr/>
          <p:nvPr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9"/>
          <p:cNvSpPr/>
          <p:nvPr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9"/>
          <p:cNvSpPr/>
          <p:nvPr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9"/>
          <p:cNvSpPr/>
          <p:nvPr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9"/>
          <p:cNvSpPr/>
          <p:nvPr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/>
          <p:nvPr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/>
          <p:nvPr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/>
          <p:nvPr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26" name="Google Shape;2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19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19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19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" name="Google Shape;30;p19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20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19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" name="Google Shape;32;p19"/>
          <p:cNvSpPr/>
          <p:nvPr>
            <p:ph idx="2" type="pic"/>
          </p:nvPr>
        </p:nvSpPr>
        <p:spPr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33" name="Google Shape;33;p19"/>
          <p:cNvSpPr txBox="1"/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3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4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5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39" name="Google Shape;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20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" name="Google Shape;41;p20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" name="Google Shape;42;p20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" name="Google Shape;43;p20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20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" name="Google Shape;45;p20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3" type="body"/>
          </p:nvPr>
        </p:nvSpPr>
        <p:spPr>
          <a:xfrm>
            <a:off x="585897" y="2379663"/>
            <a:ext cx="11057971" cy="3745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4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51" name="Google Shape;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21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" name="Google Shape;53;p21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" name="Google Shape;54;p21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" name="Google Shape;55;p21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Google Shape;56;p21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" name="Google Shape;57;p21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3" type="body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4" type="body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1"/>
          <p:cNvSpPr txBox="1"/>
          <p:nvPr>
            <p:ph idx="5" type="body"/>
          </p:nvPr>
        </p:nvSpPr>
        <p:spPr>
          <a:xfrm>
            <a:off x="6259892" y="2379663"/>
            <a:ext cx="5383968" cy="3451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  <a:defRPr b="0" i="0" sz="3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6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5" name="Google Shape;6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22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22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22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" name="Google Shape;69;p22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22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" name="Google Shape;71;p22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type="title"/>
          </p:nvPr>
        </p:nvSpPr>
        <p:spPr>
          <a:xfrm>
            <a:off x="585899" y="1447790"/>
            <a:ext cx="4322530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4" type="body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5" type="body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/>
          <p:nvPr>
            <p:ph idx="6" type="chart"/>
          </p:nvPr>
        </p:nvSpPr>
        <p:spPr>
          <a:xfrm>
            <a:off x="5272097" y="1447790"/>
            <a:ext cx="6371768" cy="4289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79" name="Google Shape;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3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23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" name="Google Shape;82;p23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" name="Google Shape;83;p23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3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" name="Google Shape;85;p23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4" type="body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3"/>
          <p:cNvSpPr/>
          <p:nvPr>
            <p:ph idx="5" type="chart"/>
          </p:nvPr>
        </p:nvSpPr>
        <p:spPr>
          <a:xfrm>
            <a:off x="5272097" y="1447790"/>
            <a:ext cx="6371768" cy="4289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3"/>
          <p:cNvSpPr txBox="1"/>
          <p:nvPr>
            <p:ph idx="6" type="body"/>
          </p:nvPr>
        </p:nvSpPr>
        <p:spPr>
          <a:xfrm>
            <a:off x="585788" y="1447064"/>
            <a:ext cx="4322762" cy="703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None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7" type="body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93" name="Google Shape;9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4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24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" name="Google Shape;96;p24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" name="Google Shape;97;p24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" name="Google Shape;98;p24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24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4" type="body"/>
          </p:nvPr>
        </p:nvSpPr>
        <p:spPr>
          <a:xfrm>
            <a:off x="575076" y="4103994"/>
            <a:ext cx="2758143" cy="1569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5" type="body"/>
          </p:nvPr>
        </p:nvSpPr>
        <p:spPr>
          <a:xfrm>
            <a:off x="4047007" y="4103994"/>
            <a:ext cx="2757612" cy="1569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6" type="body"/>
          </p:nvPr>
        </p:nvSpPr>
        <p:spPr>
          <a:xfrm>
            <a:off x="7518938" y="4103994"/>
            <a:ext cx="2757612" cy="1569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7" type="body"/>
          </p:nvPr>
        </p:nvSpPr>
        <p:spPr>
          <a:xfrm>
            <a:off x="575076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latin typeface="Arial"/>
                <a:ea typeface="Arial"/>
                <a:cs typeface="Arial"/>
                <a:sym typeface="Arial"/>
              </a:defRPr>
            </a:lvl1pPr>
            <a:lvl2pPr indent="-838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2pPr>
            <a:lvl3pPr indent="-838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3pPr>
            <a:lvl4pPr indent="-838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4pPr>
            <a:lvl5pPr indent="-838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8" type="body"/>
          </p:nvPr>
        </p:nvSpPr>
        <p:spPr>
          <a:xfrm>
            <a:off x="4047007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latin typeface="Arial"/>
                <a:ea typeface="Arial"/>
                <a:cs typeface="Arial"/>
                <a:sym typeface="Arial"/>
              </a:defRPr>
            </a:lvl1pPr>
            <a:lvl2pPr indent="-838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2pPr>
            <a:lvl3pPr indent="-838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3pPr>
            <a:lvl4pPr indent="-838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4pPr>
            <a:lvl5pPr indent="-838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9" type="body"/>
          </p:nvPr>
        </p:nvSpPr>
        <p:spPr>
          <a:xfrm>
            <a:off x="7518938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latin typeface="Arial"/>
                <a:ea typeface="Arial"/>
                <a:cs typeface="Arial"/>
                <a:sym typeface="Arial"/>
              </a:defRPr>
            </a:lvl1pPr>
            <a:lvl2pPr indent="-838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2pPr>
            <a:lvl3pPr indent="-838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3pPr>
            <a:lvl4pPr indent="-838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4pPr>
            <a:lvl5pPr indent="-838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Char char="•"/>
              <a:defRPr sz="9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10" name="Google Shape;11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25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" name="Google Shape;112;p25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" name="Google Shape;113;p25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" name="Google Shape;114;p25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25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4" type="body"/>
          </p:nvPr>
        </p:nvSpPr>
        <p:spPr>
          <a:xfrm>
            <a:off x="585787" y="1447065"/>
            <a:ext cx="11058065" cy="307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None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5" type="body"/>
          </p:nvPr>
        </p:nvSpPr>
        <p:spPr>
          <a:xfrm>
            <a:off x="585788" y="5739189"/>
            <a:ext cx="6824303" cy="703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22" name="Google Shape;1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26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26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26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26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6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8" name="Google Shape;128;p26"/>
          <p:cNvSpPr txBox="1"/>
          <p:nvPr>
            <p:ph idx="1" type="body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2" type="body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3" type="body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4" type="body"/>
          </p:nvPr>
        </p:nvSpPr>
        <p:spPr>
          <a:xfrm>
            <a:off x="585787" y="1447064"/>
            <a:ext cx="7617877" cy="537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None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Char char="•"/>
              <a:defRPr b="0" i="0" sz="16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5" type="body"/>
          </p:nvPr>
        </p:nvSpPr>
        <p:spPr>
          <a:xfrm>
            <a:off x="585788" y="5739189"/>
            <a:ext cx="6824303" cy="703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Char char="•"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6" type="body"/>
          </p:nvPr>
        </p:nvSpPr>
        <p:spPr>
          <a:xfrm>
            <a:off x="8686807" y="2208363"/>
            <a:ext cx="2930666" cy="2570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b="0" i="0" sz="13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hyperlink" Target="https://zenodo.org/records/1110967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"/>
          <p:cNvSpPr txBox="1"/>
          <p:nvPr>
            <p:ph type="title"/>
          </p:nvPr>
        </p:nvSpPr>
        <p:spPr>
          <a:xfrm>
            <a:off x="1027967" y="2404670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4300"/>
              <a:buFont typeface="Arial"/>
              <a:buNone/>
            </a:pPr>
            <a:r>
              <a:rPr lang="ru-RU"/>
              <a:t>Репертуар городских кинотеатров Москвы и Риги в 1946-1953 гг.</a:t>
            </a:r>
            <a:endParaRPr/>
          </a:p>
        </p:txBody>
      </p:sp>
      <p:sp>
        <p:nvSpPr>
          <p:cNvPr id="184" name="Google Shape;184;p1"/>
          <p:cNvSpPr txBox="1"/>
          <p:nvPr>
            <p:ph idx="1" type="body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/>
              <a:t>Научно-учебная группа междисциплинарных исследований советского кино</a:t>
            </a:r>
            <a:endParaRPr sz="1400"/>
          </a:p>
        </p:txBody>
      </p:sp>
      <p:sp>
        <p:nvSpPr>
          <p:cNvPr id="185" name="Google Shape;185;p1"/>
          <p:cNvSpPr txBox="1"/>
          <p:nvPr>
            <p:ph idx="2" type="body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Arial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</p:txBody>
      </p:sp>
      <p:sp>
        <p:nvSpPr>
          <p:cNvPr id="186" name="Google Shape;186;p1"/>
          <p:cNvSpPr txBox="1"/>
          <p:nvPr>
            <p:ph idx="3" type="body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-RU"/>
              <a:t>25 февраля 2025</a:t>
            </a:r>
            <a:endParaRPr/>
          </a:p>
        </p:txBody>
      </p:sp>
      <p:sp>
        <p:nvSpPr>
          <p:cNvPr id="187" name="Google Shape;187;p1"/>
          <p:cNvSpPr txBox="1"/>
          <p:nvPr>
            <p:ph idx="4" type="body"/>
          </p:nvPr>
        </p:nvSpPr>
        <p:spPr>
          <a:xfrm>
            <a:off x="1027967" y="4824914"/>
            <a:ext cx="7625267" cy="652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</a:pPr>
            <a:r>
              <a:rPr lang="ru-RU"/>
              <a:t>Сравнительный анализ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3861aa4466_4_27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pic>
        <p:nvPicPr>
          <p:cNvPr id="272" name="Google Shape;272;g33861aa4466_4_27"/>
          <p:cNvPicPr preferRelativeResize="0"/>
          <p:nvPr/>
        </p:nvPicPr>
        <p:blipFill rotWithShape="1">
          <a:blip r:embed="rId3">
            <a:alphaModFix/>
          </a:blip>
          <a:srcRect b="9963" l="0" r="0" t="10075"/>
          <a:stretch/>
        </p:blipFill>
        <p:spPr>
          <a:xfrm>
            <a:off x="139650" y="1574925"/>
            <a:ext cx="11912699" cy="51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3861aa4466_4_27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Общая статистика показа фильмов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3861aa4466_4_27"/>
          <p:cNvSpPr/>
          <p:nvPr/>
        </p:nvSpPr>
        <p:spPr>
          <a:xfrm>
            <a:off x="9852200" y="2802975"/>
            <a:ext cx="1004100" cy="152400"/>
          </a:xfrm>
          <a:prstGeom prst="rect">
            <a:avLst/>
          </a:prstGeom>
          <a:solidFill>
            <a:srgbClr val="2E2E2E"/>
          </a:solidFill>
          <a:ln cap="flat" cmpd="sng" w="9525">
            <a:solidFill>
              <a:srgbClr val="2E2E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3861aa4466_4_27"/>
          <p:cNvSpPr txBox="1"/>
          <p:nvPr/>
        </p:nvSpPr>
        <p:spPr>
          <a:xfrm>
            <a:off x="9803850" y="2667225"/>
            <a:ext cx="222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экранодней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76" name="Google Shape;276;g33861aa4466_4_27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277" name="Google Shape;277;g33861aa4466_4_27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91d5e3f12_0_46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84" name="Google Shape;284;g3391d5e3f12_0_46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Исследование категории кинотеатров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391d5e3f12_0_46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286" name="Google Shape;286;g3391d5e3f12_0_46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87" name="Google Shape;287;g3391d5e3f12_0_46"/>
          <p:cNvPicPr preferRelativeResize="0"/>
          <p:nvPr/>
        </p:nvPicPr>
        <p:blipFill rotWithShape="1">
          <a:blip r:embed="rId3">
            <a:alphaModFix/>
          </a:blip>
          <a:srcRect b="48213" l="0" r="0" t="0"/>
          <a:stretch/>
        </p:blipFill>
        <p:spPr>
          <a:xfrm>
            <a:off x="515958" y="1630400"/>
            <a:ext cx="4505235" cy="46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391d5e3f12_0_46"/>
          <p:cNvPicPr preferRelativeResize="0"/>
          <p:nvPr/>
        </p:nvPicPr>
        <p:blipFill rotWithShape="1">
          <a:blip r:embed="rId3">
            <a:alphaModFix/>
          </a:blip>
          <a:srcRect b="0" l="0" r="0" t="51248"/>
          <a:stretch/>
        </p:blipFill>
        <p:spPr>
          <a:xfrm>
            <a:off x="5249800" y="1902525"/>
            <a:ext cx="4505250" cy="437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91d5e3f12_0_20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95" name="Google Shape;295;g3391d5e3f12_0_20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Исследование категории кинотеатров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391d5e3f12_0_20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297" name="Google Shape;297;g3391d5e3f12_0_20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98" name="Google Shape;298;g3391d5e3f12_0_20"/>
          <p:cNvPicPr preferRelativeResize="0"/>
          <p:nvPr/>
        </p:nvPicPr>
        <p:blipFill rotWithShape="1">
          <a:blip r:embed="rId3">
            <a:alphaModFix/>
          </a:blip>
          <a:srcRect b="52075" l="0" r="0" t="0"/>
          <a:stretch/>
        </p:blipFill>
        <p:spPr>
          <a:xfrm>
            <a:off x="428100" y="1694750"/>
            <a:ext cx="5451776" cy="419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391d5e3f12_0_20"/>
          <p:cNvPicPr preferRelativeResize="0"/>
          <p:nvPr/>
        </p:nvPicPr>
        <p:blipFill rotWithShape="1">
          <a:blip r:embed="rId3">
            <a:alphaModFix/>
          </a:blip>
          <a:srcRect b="0" l="0" r="0" t="48419"/>
          <a:stretch/>
        </p:blipFill>
        <p:spPr>
          <a:xfrm>
            <a:off x="6324600" y="2037375"/>
            <a:ext cx="5142912" cy="426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91d5e3f12_0_58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06" name="Google Shape;306;g3391d5e3f12_0_58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Изменения доли иностранных фильмов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3391d5e3f12_0_58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308" name="Google Shape;308;g3391d5e3f12_0_58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309" name="Google Shape;309;g3391d5e3f12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825" y="1630400"/>
            <a:ext cx="8614900" cy="49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391d5e3f12_0_79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16" name="Google Shape;316;g3391d5e3f12_0_79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Изменения доли иностранных фильмов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391d5e3f12_0_79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318" name="Google Shape;318;g3391d5e3f12_0_79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319" name="Google Shape;319;g3391d5e3f12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8550" y="1749975"/>
            <a:ext cx="8614900" cy="49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391d5e3f12_0_89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26" name="Google Shape;326;g3391d5e3f12_0_89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Изменения доли иностранных фильмов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3391d5e3f12_0_89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328" name="Google Shape;328;g3391d5e3f12_0_89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329" name="Google Shape;329;g3391d5e3f12_0_89"/>
          <p:cNvPicPr preferRelativeResize="0"/>
          <p:nvPr/>
        </p:nvPicPr>
        <p:blipFill rotWithShape="1">
          <a:blip r:embed="rId3">
            <a:alphaModFix/>
          </a:blip>
          <a:srcRect b="10329" l="0" r="10329" t="0"/>
          <a:stretch/>
        </p:blipFill>
        <p:spPr>
          <a:xfrm>
            <a:off x="373075" y="1685138"/>
            <a:ext cx="68580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391d5e3f12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3706" y="1076312"/>
            <a:ext cx="1964594" cy="533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91d5e3f12_0_101"/>
          <p:cNvSpPr txBox="1"/>
          <p:nvPr>
            <p:ph idx="2" type="body"/>
          </p:nvPr>
        </p:nvSpPr>
        <p:spPr>
          <a:xfrm>
            <a:off x="1143701" y="3885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37" name="Google Shape;337;g3391d5e3f12_0_101"/>
          <p:cNvSpPr txBox="1"/>
          <p:nvPr/>
        </p:nvSpPr>
        <p:spPr>
          <a:xfrm>
            <a:off x="273600" y="1076300"/>
            <a:ext cx="80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Изменения доли иностранных фильмов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3391d5e3f12_0_101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339" name="Google Shape;339;g3391d5e3f12_0_101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340" name="Google Shape;340;g3391d5e3f12_0_101"/>
          <p:cNvPicPr preferRelativeResize="0"/>
          <p:nvPr/>
        </p:nvPicPr>
        <p:blipFill rotWithShape="1">
          <a:blip r:embed="rId3">
            <a:alphaModFix/>
          </a:blip>
          <a:srcRect b="10661" l="12996" r="18744" t="10653"/>
          <a:stretch/>
        </p:blipFill>
        <p:spPr>
          <a:xfrm>
            <a:off x="3006700" y="1749975"/>
            <a:ext cx="6721849" cy="469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90937043f_1_122"/>
          <p:cNvSpPr txBox="1"/>
          <p:nvPr>
            <p:ph type="title"/>
          </p:nvPr>
        </p:nvSpPr>
        <p:spPr>
          <a:xfrm>
            <a:off x="585901" y="1447800"/>
            <a:ext cx="96867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/>
              <a:t>Дальнейшие перспективы исследования:</a:t>
            </a:r>
            <a:endParaRPr/>
          </a:p>
        </p:txBody>
      </p:sp>
      <p:sp>
        <p:nvSpPr>
          <p:cNvPr id="346" name="Google Shape;346;g3390937043f_1_122"/>
          <p:cNvSpPr txBox="1"/>
          <p:nvPr>
            <p:ph idx="4" type="body"/>
          </p:nvPr>
        </p:nvSpPr>
        <p:spPr>
          <a:xfrm>
            <a:off x="585903" y="2379675"/>
            <a:ext cx="10015800" cy="23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Сбор данных по репертуару кинотеатров Риги, 1946-1953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Сопоставление московского и рижского кинорепертуаров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Проверка уже существующих гипотез, возможно формулировка новых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Исследование локальной специфики, с учетом целей политики кинофикации в Латвии</a:t>
            </a:r>
            <a:endParaRPr sz="1900"/>
          </a:p>
        </p:txBody>
      </p:sp>
      <p:sp>
        <p:nvSpPr>
          <p:cNvPr id="347" name="Google Shape;347;g3390937043f_1_122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48" name="Google Shape;348;g3390937043f_1_122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Репертуар городских кинотеатров Москвы и Риги в 1946-1953 гг.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49" name="Google Shape;349;g3390937043f_1_122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Институции советской киноиндустрии в 1940–1970-е гг.: функции, внутренние фильтры, практики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965d14b31_0_0"/>
          <p:cNvSpPr txBox="1"/>
          <p:nvPr>
            <p:ph type="title"/>
          </p:nvPr>
        </p:nvSpPr>
        <p:spPr>
          <a:xfrm>
            <a:off x="585901" y="1447800"/>
            <a:ext cx="96867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/>
              <a:t>Этапы исследования: работа с данными, до 31 марта</a:t>
            </a:r>
            <a:endParaRPr/>
          </a:p>
        </p:txBody>
      </p:sp>
      <p:sp>
        <p:nvSpPr>
          <p:cNvPr id="355" name="Google Shape;355;g33965d14b31_0_0"/>
          <p:cNvSpPr txBox="1"/>
          <p:nvPr>
            <p:ph idx="4" type="body"/>
          </p:nvPr>
        </p:nvSpPr>
        <p:spPr>
          <a:xfrm>
            <a:off x="585900" y="2379675"/>
            <a:ext cx="10015800" cy="29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Сбор данных по репертуару кинотеатров Риги, 1946-1951 в рамках мастерской “Кинофикация”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Я</a:t>
            </a:r>
            <a:r>
              <a:rPr lang="ru-RU" sz="1900"/>
              <a:t>нварь - август 1952 (Ксения); сентябрь 1952 - апрель 1953 (Владимир); май-декабрь 1953 (Артур)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Работа в архивах: анализ исторических источников о кинофикации в Латвии (Кристина)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56" name="Google Shape;356;g33965d14b31_0_0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57" name="Google Shape;357;g33965d14b31_0_0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Репертуар городских кинотеатров Москвы и Риги в 1946-1953 гг.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58" name="Google Shape;358;g33965d14b31_0_0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Институции советской киноиндустрии в 1940–1970-е гг.: функции, внутренние фильтры, практики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965d14b31_0_9"/>
          <p:cNvSpPr txBox="1"/>
          <p:nvPr>
            <p:ph type="title"/>
          </p:nvPr>
        </p:nvSpPr>
        <p:spPr>
          <a:xfrm>
            <a:off x="585901" y="1447800"/>
            <a:ext cx="96867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/>
              <a:t>Этапы исследования: анализ и написание текста, апрель-май</a:t>
            </a:r>
            <a:endParaRPr/>
          </a:p>
        </p:txBody>
      </p:sp>
      <p:sp>
        <p:nvSpPr>
          <p:cNvPr id="364" name="Google Shape;364;g33965d14b31_0_9"/>
          <p:cNvSpPr txBox="1"/>
          <p:nvPr>
            <p:ph idx="4" type="body"/>
          </p:nvPr>
        </p:nvSpPr>
        <p:spPr>
          <a:xfrm>
            <a:off x="585900" y="2379675"/>
            <a:ext cx="10015800" cy="29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Анализ репертуаров Риги и Москвы (Артур и Владимир)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Работа над текстом (Кристина, Ксения, Артур, Владимир)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Презентация исследования в рамках НУГ (начало июня)</a:t>
            </a:r>
            <a:endParaRPr sz="1900"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Подача текста в журнал НЛО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65" name="Google Shape;365;g33965d14b31_0_9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66" name="Google Shape;366;g33965d14b31_0_9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Репертуар городских кинотеатров Москвы и Риги в 1946-1953 гг.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67" name="Google Shape;367;g33965d14b31_0_9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Институции советской киноиндустрии в 1940–1970-е гг.: функции, внутренние фильтры, практики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034" l="0" r="0" t="11034"/>
          <a:stretch/>
        </p:blipFill>
        <p:spPr>
          <a:xfrm>
            <a:off x="6684653" y="1447790"/>
            <a:ext cx="4325168" cy="4325105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193" name="Google Shape;193;p2"/>
          <p:cNvSpPr txBox="1"/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/>
              <a:t>План доклада:</a:t>
            </a:r>
            <a:endParaRPr/>
          </a:p>
        </p:txBody>
      </p:sp>
      <p:sp>
        <p:nvSpPr>
          <p:cNvPr id="194" name="Google Shape;194;p2"/>
          <p:cNvSpPr txBox="1"/>
          <p:nvPr>
            <p:ph idx="1" type="body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ru-RU" sz="2300"/>
              <a:t>Исследовательская проблема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ru-RU" sz="2300"/>
              <a:t>Нормы и практики: инструкции vs база данных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ru-RU" sz="2300"/>
              <a:t>Анализ базы данных (кейс Москвы)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ru-RU" sz="2300"/>
              <a:t>Перспективы исследования</a:t>
            </a:r>
            <a:endParaRPr sz="2300"/>
          </a:p>
        </p:txBody>
      </p:sp>
      <p:sp>
        <p:nvSpPr>
          <p:cNvPr id="195" name="Google Shape;195;p2"/>
          <p:cNvSpPr txBox="1"/>
          <p:nvPr>
            <p:ph idx="3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196" name="Google Shape;196;p2"/>
          <p:cNvSpPr txBox="1"/>
          <p:nvPr>
            <p:ph idx="4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97" name="Google Shape;197;p2"/>
          <p:cNvSpPr txBox="1"/>
          <p:nvPr>
            <p:ph idx="5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9462e5c67_0_0"/>
          <p:cNvSpPr txBox="1"/>
          <p:nvPr>
            <p:ph type="title"/>
          </p:nvPr>
        </p:nvSpPr>
        <p:spPr>
          <a:xfrm>
            <a:off x="585901" y="1447800"/>
            <a:ext cx="96867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/>
              <a:t>Публикация сравнительного исследования репертуаров Риги и Москвы (2024-2025)</a:t>
            </a:r>
            <a:endParaRPr/>
          </a:p>
        </p:txBody>
      </p:sp>
      <p:sp>
        <p:nvSpPr>
          <p:cNvPr id="373" name="Google Shape;373;g359462e5c67_0_0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374" name="Google Shape;374;g359462e5c67_0_0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Репертуар городских кинотеатров Москвы и Риги в 1946-1953 гг.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75" name="Google Shape;375;g359462e5c67_0_0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Институции советской киноиндустрии в 1940–1970-е гг.: функции, внутренние фильтры, практики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 txBox="1"/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/>
              <a:t>Как функциониривал советский кинопоказ? </a:t>
            </a:r>
            <a:endParaRPr/>
          </a:p>
        </p:txBody>
      </p:sp>
      <p:sp>
        <p:nvSpPr>
          <p:cNvPr id="203" name="Google Shape;203;p3"/>
          <p:cNvSpPr txBox="1"/>
          <p:nvPr>
            <p:ph idx="3" type="body"/>
          </p:nvPr>
        </p:nvSpPr>
        <p:spPr>
          <a:xfrm>
            <a:off x="585897" y="2379663"/>
            <a:ext cx="11057971" cy="3745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2300"/>
              <a:t>Децентрализация советского кинорынка vs Директивное управление сверху</a:t>
            </a:r>
            <a:endParaRPr sz="23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2300"/>
              <a:t>			Капитал 							</a:t>
            </a:r>
            <a:r>
              <a:rPr lang="ru-RU" sz="2300"/>
              <a:t>vs 	Идеология</a:t>
            </a:r>
            <a:endParaRPr sz="2300"/>
          </a:p>
        </p:txBody>
      </p:sp>
      <p:sp>
        <p:nvSpPr>
          <p:cNvPr id="204" name="Google Shape;204;p3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05" name="Google Shape;205;p3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06" name="Google Shape;206;p3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90937043f_0_0"/>
          <p:cNvSpPr txBox="1"/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Источники: правила и практики</a:t>
            </a:r>
            <a:endParaRPr/>
          </a:p>
        </p:txBody>
      </p:sp>
      <p:sp>
        <p:nvSpPr>
          <p:cNvPr id="213" name="Google Shape;213;g3390937043f_0_0"/>
          <p:cNvSpPr txBox="1"/>
          <p:nvPr>
            <p:ph idx="3" type="body"/>
          </p:nvPr>
        </p:nvSpPr>
        <p:spPr>
          <a:xfrm>
            <a:off x="585897" y="2379663"/>
            <a:ext cx="11058000" cy="37452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Директивные приказы и профессиональные инструкции для киноработников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/>
              <a:t>База данных, составленная на основе листингов фильмов, опубликованных в ежедневной прессе</a:t>
            </a:r>
            <a:endParaRPr sz="2000"/>
          </a:p>
        </p:txBody>
      </p:sp>
      <p:sp>
        <p:nvSpPr>
          <p:cNvPr id="214" name="Google Shape;214;g3390937043f_0_0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15" name="Google Shape;215;g3390937043f_0_0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16" name="Google Shape;216;g3390937043f_0_0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90937043f_0_18"/>
          <p:cNvSpPr txBox="1"/>
          <p:nvPr>
            <p:ph type="title"/>
          </p:nvPr>
        </p:nvSpPr>
        <p:spPr>
          <a:xfrm>
            <a:off x="585897" y="1447790"/>
            <a:ext cx="11058000" cy="7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База данных по кинотеатрам  Москвы, 1946-1955</a:t>
            </a:r>
            <a:endParaRPr/>
          </a:p>
        </p:txBody>
      </p:sp>
      <p:sp>
        <p:nvSpPr>
          <p:cNvPr id="223" name="Google Shape;223;g3390937043f_0_18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24" name="Google Shape;224;g3390937043f_0_18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25" name="Google Shape;225;g3390937043f_0_18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26" name="Google Shape;226;g3390937043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3650" y="2224790"/>
            <a:ext cx="4603444" cy="432841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390937043f_0_18"/>
          <p:cNvSpPr txBox="1"/>
          <p:nvPr/>
        </p:nvSpPr>
        <p:spPr>
          <a:xfrm>
            <a:off x="670450" y="2394150"/>
            <a:ext cx="58728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Кристина Танис (1949-1952)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Анастасия Балыкова (1946-1948, 1955)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Иван Карнаухов (1953-1954)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Публикации: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База данных: </a:t>
            </a:r>
            <a:r>
              <a:rPr lang="ru-RU" u="sng">
                <a:solidFill>
                  <a:schemeClr val="hlink"/>
                </a:solidFill>
                <a:hlinkClick r:id="rId4"/>
              </a:rPr>
              <a:t>https://zenodo.org/records/11109670</a:t>
            </a:r>
            <a:r>
              <a:rPr lang="ru-RU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Tanis K., Anastasia Balykova, Ivan Karnaukhov Film Programming in the USSR: A Case Study of Moscow Cinemas (1946–1955) // Research Data Journal for the Humanities and Social Sciences. 2024. Vol. 9. No. 1. P. 1–15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Танис К. А., Балыкова А. А. POPSTAT и репертуар московских кинотеатров (1947—1950) // Новое литературное обозрение. 2022. № 175. С. 157–174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90937043f_1_26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34" name="Google Shape;234;g3390937043f_1_26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35" name="Google Shape;235;g3390937043f_1_26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36" name="Google Shape;236;g3390937043f_1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00" y="1258336"/>
            <a:ext cx="11562524" cy="5314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390937043f_1_63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sp>
        <p:nvSpPr>
          <p:cNvPr id="242" name="Google Shape;242;g3390937043f_1_63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Репертуар городских кинотеатров Москвы и Риги в 1946-1953 гг.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43" name="Google Shape;243;g3390937043f_1_63"/>
          <p:cNvSpPr txBox="1"/>
          <p:nvPr>
            <p:ph idx="4294967295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Институции советской киноиндустрии в 1940–1970-е гг.: функции, внутренние фильтры, практики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graphicFrame>
        <p:nvGraphicFramePr>
          <p:cNvPr id="244" name="Google Shape;244;g3390937043f_1_63"/>
          <p:cNvGraphicFramePr/>
          <p:nvPr/>
        </p:nvGraphicFramePr>
        <p:xfrm>
          <a:off x="1441875" y="123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{20265EB5-9993-46A1-A3AC-F6AF6547D224}</a:tableStyleId>
              </a:tblPr>
              <a:tblGrid>
                <a:gridCol w="6489150"/>
                <a:gridCol w="2639875"/>
              </a:tblGrid>
              <a:tr h="22895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/>
                        <a:t>Titles (421 films in total in film distribution)</a:t>
                      </a:r>
                      <a:endParaRPr b="1"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/>
                        <a:t> </a:t>
                      </a:r>
                      <a:endParaRPr b="1"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/>
                        <a:t>POPSTAT, 1949</a:t>
                      </a:r>
                      <a:endParaRPr b="1"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Встреча на Эльбе (Encounter at the Elbe,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12918949,9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Сталинградская битва, 1-я серия (The Battle of Stalingrad, 1</a:t>
                      </a:r>
                      <a:r>
                        <a:rPr baseline="30000" lang="ru-RU" sz="1300"/>
                        <a:t>st</a:t>
                      </a:r>
                      <a:r>
                        <a:rPr lang="ru-RU" sz="1300"/>
                        <a:t>  part,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9190224,734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Невидимый идет по городу (Ein Unsichtbarer geht durch die Stadt, 1933)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8974275,702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Мишка-аристократ (Mágnás Miska, 1948)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8425052,276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Путь славы (Glorious Path, 1948)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7972423,044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Суд чести (The Court of Honor, 1948)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7698205,148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Последний раунд (Die letzte Runde, 1940)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7382837,274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Нищий студент (Der Bettelstudent, 1936)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7198442,342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Счастливого плавания (Good sailing,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6805589,046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Цыганский барон (Der Zigeunerbaron, 1939)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6738932,114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Константин Заслонов (Konstantin Zaslonov,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6702635,364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Академик Иван Павлов (Academician Ivan Pavlov,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6681097,614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Сталинградская битва, 2-я серия (The Battle of Stalingrad, 2</a:t>
                      </a:r>
                      <a:r>
                        <a:rPr baseline="30000" lang="ru-RU" sz="1300"/>
                        <a:t>nd</a:t>
                      </a:r>
                      <a:r>
                        <a:rPr lang="ru-RU" sz="1300"/>
                        <a:t> part,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6653636,682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Под чужим именем (Das Lied einer Nacht, 1932)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6391447,308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Встреча в джунглях (Der Dschungel ruft, 1936)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6052020,232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Мадам Бовари (Madame Bovary, 1937)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6016501,806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Гибель Титаника (Titanik, 1943)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5779658,298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Мичурин (Michurin,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5703291,938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Машина 22-12 (Happy Flight, 1949)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5445278,42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8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Снежная фантазия (Der weiße Traum, 1943)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/>
                        <a:t>5424436,704</a:t>
                      </a:r>
                      <a:endParaRPr sz="1300"/>
                    </a:p>
                  </a:txBody>
                  <a:tcPr marT="9525" marB="9525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A8A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pic>
        <p:nvPicPr>
          <p:cNvPr id="250" name="Google Shape;250;p4"/>
          <p:cNvPicPr preferRelativeResize="0"/>
          <p:nvPr/>
        </p:nvPicPr>
        <p:blipFill rotWithShape="1">
          <a:blip r:embed="rId3">
            <a:alphaModFix/>
          </a:blip>
          <a:srcRect b="5635" l="0" r="0" t="14886"/>
          <a:stretch/>
        </p:blipFill>
        <p:spPr>
          <a:xfrm>
            <a:off x="127750" y="1673400"/>
            <a:ext cx="11942999" cy="50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"/>
          <p:cNvSpPr txBox="1"/>
          <p:nvPr>
            <p:ph idx="3" type="body"/>
          </p:nvPr>
        </p:nvSpPr>
        <p:spPr>
          <a:xfrm>
            <a:off x="239050" y="1225175"/>
            <a:ext cx="89826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2400"/>
              <a:t>Кинотеатры Москвы по интенсивности показа(1946-1955)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2400"/>
              <a:t>)</a:t>
            </a: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8952750" y="2032000"/>
            <a:ext cx="2053500" cy="242100"/>
          </a:xfrm>
          <a:prstGeom prst="rect">
            <a:avLst/>
          </a:prstGeom>
          <a:solidFill>
            <a:srgbClr val="2E2E2E"/>
          </a:solidFill>
          <a:ln cap="flat" cmpd="sng" w="9525">
            <a:solidFill>
              <a:srgbClr val="2E2E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8952750" y="1929838"/>
            <a:ext cx="2053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00DBFD"/>
                </a:solidFill>
                <a:latin typeface="Calibri"/>
                <a:ea typeface="Calibri"/>
                <a:cs typeface="Calibri"/>
                <a:sym typeface="Calibri"/>
              </a:rPr>
              <a:t>экранодней</a:t>
            </a:r>
            <a:endParaRPr sz="1700">
              <a:solidFill>
                <a:srgbClr val="00DB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255" name="Google Shape;255;p4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861aa4466_4_9"/>
          <p:cNvSpPr txBox="1"/>
          <p:nvPr>
            <p:ph idx="2" type="body"/>
          </p:nvPr>
        </p:nvSpPr>
        <p:spPr>
          <a:xfrm>
            <a:off x="1143701" y="540900"/>
            <a:ext cx="205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/>
              <a:t>Научно-учебная группа междисциплинарных исследований советского кино</a:t>
            </a:r>
            <a:endParaRPr/>
          </a:p>
        </p:txBody>
      </p:sp>
      <p:pic>
        <p:nvPicPr>
          <p:cNvPr id="262" name="Google Shape;262;g33861aa4466_4_9"/>
          <p:cNvPicPr preferRelativeResize="0"/>
          <p:nvPr/>
        </p:nvPicPr>
        <p:blipFill rotWithShape="1">
          <a:blip r:embed="rId3">
            <a:alphaModFix/>
          </a:blip>
          <a:srcRect b="9026" l="4416" r="2594" t="15564"/>
          <a:stretch/>
        </p:blipFill>
        <p:spPr>
          <a:xfrm>
            <a:off x="922625" y="1834800"/>
            <a:ext cx="10346752" cy="47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3861aa4466_4_9"/>
          <p:cNvSpPr txBox="1"/>
          <p:nvPr/>
        </p:nvSpPr>
        <p:spPr>
          <a:xfrm>
            <a:off x="435275" y="1216200"/>
            <a:ext cx="113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Рейтинг стран по суммарному количеству экранодней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33861aa4466_4_9"/>
          <p:cNvSpPr txBox="1"/>
          <p:nvPr>
            <p:ph idx="3" type="body"/>
          </p:nvPr>
        </p:nvSpPr>
        <p:spPr>
          <a:xfrm>
            <a:off x="3459177" y="548725"/>
            <a:ext cx="2420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 sz="1000"/>
              <a:t>Репертуар городских кинотеатров Москвы и Риги в 1946-1953 гг.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 sz="1000"/>
          </a:p>
        </p:txBody>
      </p:sp>
      <p:sp>
        <p:nvSpPr>
          <p:cNvPr id="265" name="Google Shape;265;g33861aa4466_4_9"/>
          <p:cNvSpPr txBox="1"/>
          <p:nvPr>
            <p:ph idx="4" type="body"/>
          </p:nvPr>
        </p:nvSpPr>
        <p:spPr>
          <a:xfrm>
            <a:off x="6259906" y="544800"/>
            <a:ext cx="3662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rPr lang="ru-RU"/>
              <a:t>Институции советской киноиндустрии в 1940–1970-е гг.: функции, внутренние фильтры, практики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2021-11-11T08:52:47Z</dcterms:created>
  <dc:creator>Кутьков Юрий Юрьевич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