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Asus\Desktop\Uchebnik-Poeziya.jp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471792" cy="2892152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поэт как мультимедийная фигура</a:t>
            </a:r>
            <a:r>
              <a:rPr lang="ru-RU" sz="4400" dirty="0" smtClean="0">
                <a:solidFill>
                  <a:schemeClr val="bg1"/>
                </a:solidFill>
              </a:rPr>
              <a:t>: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632848" cy="24482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т</a:t>
            </a:r>
            <a:r>
              <a:rPr lang="ru-RU" sz="3600" b="1" dirty="0" smtClean="0"/>
              <a:t>рансформация репрезентации и личной мифологии поэта в ситуации распространения видеозаписей авторского чтения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262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7992888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/>
              <a:t>Репрезентация и личная мифология в перспективе философии, социальной психологии, социологии и </a:t>
            </a:r>
            <a:r>
              <a:rPr lang="ru-RU" sz="2500" b="1" dirty="0" err="1" smtClean="0"/>
              <a:t>медиаэкологии</a:t>
            </a:r>
            <a:endParaRPr lang="ru-RU" sz="2500" b="1" dirty="0"/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г</a:t>
            </a:r>
            <a:r>
              <a:rPr lang="ru-RU" sz="2000" b="1" dirty="0" smtClean="0"/>
              <a:t>ерменевтический способ описания:</a:t>
            </a:r>
          </a:p>
          <a:p>
            <a:r>
              <a:rPr lang="ru-RU" sz="2000" dirty="0" err="1" smtClean="0"/>
              <a:t>Нарративная</a:t>
            </a:r>
            <a:r>
              <a:rPr lang="ru-RU" sz="2000" dirty="0" smtClean="0"/>
              <a:t> идентичность (П. </a:t>
            </a:r>
            <a:r>
              <a:rPr lang="ru-RU" sz="2000" dirty="0" err="1"/>
              <a:t>Рикер</a:t>
            </a:r>
            <a:r>
              <a:rPr lang="ru-RU" sz="2000" dirty="0"/>
              <a:t>, А. </a:t>
            </a:r>
            <a:r>
              <a:rPr lang="ru-RU" sz="2000" dirty="0" err="1"/>
              <a:t>Макинтайр</a:t>
            </a:r>
            <a:r>
              <a:rPr lang="ru-RU" sz="2000" dirty="0"/>
              <a:t>, Ч. Тейлор, Р. </a:t>
            </a:r>
            <a:r>
              <a:rPr lang="ru-RU" sz="2000" dirty="0" err="1"/>
              <a:t>Рорти</a:t>
            </a:r>
            <a:r>
              <a:rPr lang="ru-RU" sz="2000" dirty="0"/>
              <a:t>)</a:t>
            </a:r>
          </a:p>
          <a:p>
            <a:r>
              <a:rPr lang="ru-RU" sz="2000" dirty="0" smtClean="0"/>
              <a:t>Жизнь как личный нарратив (С. Томпкинс, Дж. </a:t>
            </a:r>
            <a:r>
              <a:rPr lang="ru-RU" sz="2000" dirty="0" err="1" smtClean="0"/>
              <a:t>Брунер</a:t>
            </a:r>
            <a:r>
              <a:rPr lang="ru-RU" sz="2000" dirty="0" smtClean="0"/>
              <a:t>, Д. </a:t>
            </a:r>
            <a:r>
              <a:rPr lang="ru-RU" sz="2000" dirty="0" err="1" smtClean="0"/>
              <a:t>МакАдамс</a:t>
            </a:r>
            <a:r>
              <a:rPr lang="ru-RU" sz="2000" dirty="0" smtClean="0"/>
              <a:t>, Т. </a:t>
            </a:r>
            <a:r>
              <a:rPr lang="ru-RU" sz="2000" dirty="0" err="1" smtClean="0"/>
              <a:t>Сарбин</a:t>
            </a:r>
            <a:r>
              <a:rPr lang="ru-RU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err="1"/>
              <a:t>л</a:t>
            </a:r>
            <a:r>
              <a:rPr lang="ru-RU" sz="2000" b="1" dirty="0" err="1" smtClean="0"/>
              <a:t>ингвопрагматический</a:t>
            </a:r>
            <a:r>
              <a:rPr lang="ru-RU" sz="2000" b="1" dirty="0" smtClean="0"/>
              <a:t> и дискурсивный способ описания:</a:t>
            </a:r>
          </a:p>
          <a:p>
            <a:r>
              <a:rPr lang="ru-RU" sz="2000" dirty="0" smtClean="0"/>
              <a:t>Теория перформативной идентичности: от Дж. </a:t>
            </a:r>
            <a:r>
              <a:rPr lang="ru-RU" sz="2000" dirty="0" err="1" smtClean="0"/>
              <a:t>Батлер</a:t>
            </a:r>
            <a:r>
              <a:rPr lang="ru-RU" sz="2000" dirty="0" smtClean="0"/>
              <a:t> к Р. </a:t>
            </a:r>
            <a:r>
              <a:rPr lang="ru-RU" sz="2000" dirty="0" err="1" smtClean="0"/>
              <a:t>Брубейкеру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err="1"/>
              <a:t>м</a:t>
            </a:r>
            <a:r>
              <a:rPr lang="ru-RU" sz="2000" b="1" dirty="0" err="1" smtClean="0"/>
              <a:t>едиаэкологический</a:t>
            </a:r>
            <a:r>
              <a:rPr lang="ru-RU" sz="2000" b="1" dirty="0" smtClean="0"/>
              <a:t> способ описания техники, участвующей в формировании условий человеческой деятельности:</a:t>
            </a:r>
          </a:p>
          <a:p>
            <a:r>
              <a:rPr lang="ru-RU" sz="2000" dirty="0" smtClean="0"/>
              <a:t>Медиа влияют на человека вне </a:t>
            </a:r>
            <a:r>
              <a:rPr lang="ru-RU" sz="2000" dirty="0"/>
              <a:t>зависимости от того какое сообщение </a:t>
            </a:r>
            <a:r>
              <a:rPr lang="ru-RU" sz="2000" dirty="0" smtClean="0"/>
              <a:t>передается (Г. </a:t>
            </a:r>
            <a:r>
              <a:rPr lang="ru-RU" sz="2000" dirty="0" err="1" smtClean="0"/>
              <a:t>Иннис</a:t>
            </a:r>
            <a:r>
              <a:rPr lang="ru-RU" sz="2000" dirty="0" smtClean="0"/>
              <a:t>, У. </a:t>
            </a:r>
            <a:r>
              <a:rPr lang="ru-RU" sz="2000" dirty="0" err="1" smtClean="0"/>
              <a:t>Онг</a:t>
            </a:r>
            <a:r>
              <a:rPr lang="ru-RU" sz="2000" dirty="0" smtClean="0"/>
              <a:t>, Н. </a:t>
            </a:r>
            <a:r>
              <a:rPr lang="ru-RU" sz="2000" dirty="0" err="1" smtClean="0"/>
              <a:t>Постман</a:t>
            </a:r>
            <a:r>
              <a:rPr lang="ru-RU" sz="2000" dirty="0" smtClean="0"/>
              <a:t>, Ж. </a:t>
            </a:r>
            <a:r>
              <a:rPr lang="ru-RU" sz="2000" dirty="0" err="1" smtClean="0"/>
              <a:t>Элюль</a:t>
            </a:r>
            <a:r>
              <a:rPr lang="ru-RU" sz="2000" dirty="0" smtClean="0"/>
              <a:t>, </a:t>
            </a:r>
            <a:r>
              <a:rPr lang="ru-RU" sz="2000" b="1" dirty="0" smtClean="0"/>
              <a:t>М. </a:t>
            </a:r>
            <a:r>
              <a:rPr lang="ru-RU" sz="2000" b="1" dirty="0" err="1" smtClean="0"/>
              <a:t>Фуллер</a:t>
            </a:r>
            <a:r>
              <a:rPr lang="en-US" sz="2000" b="1" dirty="0" smtClean="0"/>
              <a:t> </a:t>
            </a:r>
            <a:r>
              <a:rPr lang="ru-RU" sz="2000" dirty="0" smtClean="0"/>
              <a:t>и др.)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Индивидуальная </a:t>
            </a:r>
            <a:r>
              <a:rPr lang="ru-RU" sz="2000" dirty="0"/>
              <a:t>мифология </a:t>
            </a:r>
            <a:r>
              <a:rPr lang="ru-RU" sz="2000" dirty="0" smtClean="0"/>
              <a:t>Х</a:t>
            </a:r>
            <a:r>
              <a:rPr lang="ru-RU" sz="2000" dirty="0"/>
              <a:t>. </a:t>
            </a:r>
            <a:r>
              <a:rPr lang="ru-RU" sz="2000" dirty="0" smtClean="0"/>
              <a:t>Зеемана: </a:t>
            </a:r>
            <a:r>
              <a:rPr lang="ru-RU" sz="2000" dirty="0" err="1" smtClean="0"/>
              <a:t>институциализация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нарративной</a:t>
            </a:r>
            <a:r>
              <a:rPr lang="ru-RU" sz="2000" dirty="0" smtClean="0"/>
              <a:t> идентичности в искусстве (</a:t>
            </a:r>
            <a:r>
              <a:rPr lang="en-US" sz="2000" dirty="0" err="1" smtClean="0"/>
              <a:t>Documenta</a:t>
            </a:r>
            <a:r>
              <a:rPr lang="en-US" sz="2000" dirty="0" smtClean="0"/>
              <a:t> V</a:t>
            </a:r>
            <a:r>
              <a:rPr lang="ru-RU" sz="2000" dirty="0" smtClean="0"/>
              <a:t>, 1972)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868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04706709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879" y="467552"/>
            <a:ext cx="3799982" cy="550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008" y="5085184"/>
            <a:ext cx="42933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Gray J., Johnson D., </a:t>
            </a:r>
            <a:r>
              <a:rPr lang="en-US" sz="2000" b="1" dirty="0"/>
              <a:t>(</a:t>
            </a:r>
            <a:r>
              <a:rPr lang="en-US" sz="2000" b="1" dirty="0" err="1"/>
              <a:t>eds</a:t>
            </a:r>
            <a:r>
              <a:rPr lang="en-US" sz="2000" b="1" dirty="0"/>
              <a:t>) </a:t>
            </a:r>
            <a:r>
              <a:rPr lang="en-US" sz="2000" b="1" dirty="0" smtClean="0"/>
              <a:t> A Companion to Media </a:t>
            </a:r>
            <a:r>
              <a:rPr lang="en-US" sz="2000" b="1" dirty="0"/>
              <a:t>Authorship, John Wiley &amp; Sons, </a:t>
            </a:r>
            <a:r>
              <a:rPr lang="en-US" sz="2000" b="1" dirty="0" err="1"/>
              <a:t>Inc</a:t>
            </a:r>
            <a:r>
              <a:rPr lang="en-US" sz="2000" b="1" dirty="0"/>
              <a:t>, 2013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41216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92697"/>
            <a:ext cx="727280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/>
              <a:t>Видео в фокусе визуальной антропологии и визуальной социологии</a:t>
            </a:r>
          </a:p>
          <a:p>
            <a:endParaRPr lang="ru-RU" i="1" dirty="0" smtClean="0"/>
          </a:p>
          <a:p>
            <a:r>
              <a:rPr lang="en-US" i="1" dirty="0" smtClean="0"/>
              <a:t>Buckingham </a:t>
            </a:r>
            <a:r>
              <a:rPr lang="en-US" i="1" dirty="0"/>
              <a:t>D., </a:t>
            </a:r>
            <a:r>
              <a:rPr lang="en-US" i="1" dirty="0" err="1"/>
              <a:t>Wille</a:t>
            </a:r>
            <a:r>
              <a:rPr lang="en-US" i="1" dirty="0"/>
              <a:t>, R. </a:t>
            </a:r>
            <a:r>
              <a:rPr lang="en-US" dirty="0"/>
              <a:t>Video Cultures: Media Technology and Everyday Creativity. London: Palgrave Macmillan, </a:t>
            </a:r>
            <a:r>
              <a:rPr lang="en-US" dirty="0" smtClean="0"/>
              <a:t>2009 </a:t>
            </a:r>
            <a:endParaRPr lang="ru-RU" dirty="0" smtClean="0"/>
          </a:p>
          <a:p>
            <a:r>
              <a:rPr lang="en-US" i="1" dirty="0" err="1" smtClean="0"/>
              <a:t>Kissmann</a:t>
            </a:r>
            <a:r>
              <a:rPr lang="en-US" i="1" dirty="0"/>
              <a:t>, U</a:t>
            </a:r>
            <a:r>
              <a:rPr lang="en-US" dirty="0"/>
              <a:t>. (ed.) Video Interaction Analysis, Frankfurt: Peter Lang, 2009; </a:t>
            </a:r>
            <a:r>
              <a:rPr lang="en-US" i="1" dirty="0" err="1"/>
              <a:t>Mondada</a:t>
            </a:r>
            <a:r>
              <a:rPr lang="en-US" i="1" dirty="0"/>
              <a:t> L., </a:t>
            </a:r>
            <a:r>
              <a:rPr lang="en-US" dirty="0"/>
              <a:t>Video Recording as the Reflexive Preservation and Configuration of Phenomenal Features for Analysis in Knoblauch, H., </a:t>
            </a:r>
            <a:r>
              <a:rPr lang="en-US" dirty="0" err="1"/>
              <a:t>Schnettler</a:t>
            </a:r>
            <a:r>
              <a:rPr lang="en-US" dirty="0"/>
              <a:t>, B., </a:t>
            </a:r>
            <a:r>
              <a:rPr lang="en-US" dirty="0" err="1"/>
              <a:t>Raab</a:t>
            </a:r>
            <a:r>
              <a:rPr lang="en-US" dirty="0"/>
              <a:t>, J., and </a:t>
            </a:r>
            <a:r>
              <a:rPr lang="en-US" dirty="0" err="1"/>
              <a:t>Soeffner</a:t>
            </a:r>
            <a:r>
              <a:rPr lang="en-US" dirty="0"/>
              <a:t>, H. (eds.) Video analysis -Methodology and Methods: Qualitative Audiovisual Data Analysis in Sociology. Frankfurt: Peter Lang, </a:t>
            </a:r>
            <a:r>
              <a:rPr lang="en-US" dirty="0" smtClean="0"/>
              <a:t>2006 </a:t>
            </a:r>
            <a:endParaRPr lang="ru-RU" dirty="0" smtClean="0"/>
          </a:p>
          <a:p>
            <a:r>
              <a:rPr lang="en-US" b="1" dirty="0" smtClean="0"/>
              <a:t>Lemke </a:t>
            </a:r>
            <a:r>
              <a:rPr lang="en-US" b="1" dirty="0"/>
              <a:t>J. Video epistemology in and outside the box, </a:t>
            </a:r>
            <a:r>
              <a:rPr lang="en-US" b="1" dirty="0" smtClean="0"/>
              <a:t>2009</a:t>
            </a:r>
            <a:r>
              <a:rPr lang="ru-RU" b="1" dirty="0" smtClean="0"/>
              <a:t> (концепция «</a:t>
            </a:r>
            <a:r>
              <a:rPr lang="en-US" b="1" dirty="0" smtClean="0"/>
              <a:t>attentional worlds</a:t>
            </a:r>
            <a:r>
              <a:rPr lang="ru-RU" b="1" dirty="0" smtClean="0"/>
              <a:t>»)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417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/>
              <a:t>Трансформация </a:t>
            </a:r>
            <a:r>
              <a:rPr lang="ru-RU" sz="2500" b="1" dirty="0"/>
              <a:t>как предмет теории </a:t>
            </a:r>
            <a:r>
              <a:rPr lang="ru-RU" sz="2500" b="1" dirty="0" smtClean="0"/>
              <a:t>ассамбляжа. Страты трансформации</a:t>
            </a:r>
          </a:p>
          <a:p>
            <a:pPr algn="ctr"/>
            <a:endParaRPr lang="ru-RU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т</a:t>
            </a:r>
            <a:r>
              <a:rPr lang="ru-RU" sz="2000" dirty="0" smtClean="0"/>
              <a:t>рансформация – это «</a:t>
            </a:r>
            <a:r>
              <a:rPr lang="en-US" sz="2000" dirty="0" smtClean="0"/>
              <a:t>variable repetition</a:t>
            </a:r>
            <a:r>
              <a:rPr lang="ru-RU" sz="2000" dirty="0" smtClean="0"/>
              <a:t>»? (</a:t>
            </a:r>
            <a:r>
              <a:rPr lang="en-US" sz="2000" dirty="0" err="1" smtClean="0"/>
              <a:t>DeLanda</a:t>
            </a:r>
            <a:r>
              <a:rPr lang="ru-RU" sz="2000" dirty="0" smtClean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/>
              <a:t>п</a:t>
            </a:r>
            <a:r>
              <a:rPr lang="ru-RU" sz="2000" dirty="0" err="1" smtClean="0"/>
              <a:t>арадигмальное</a:t>
            </a:r>
            <a:r>
              <a:rPr lang="ru-RU" sz="2000" dirty="0" smtClean="0"/>
              <a:t> понимание трансформации (преобразование объекта до полного его изменения)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т</a:t>
            </a:r>
            <a:r>
              <a:rPr lang="ru-RU" sz="2000" dirty="0" smtClean="0"/>
              <a:t>рансформация как вариативное (нестабильное) повторение «страт» ассамбляжа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Репрезентация и личная мифология – страты осмысленной целостности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модальность / </a:t>
            </a:r>
            <a:r>
              <a:rPr lang="ru-RU" sz="2000" dirty="0" err="1" smtClean="0"/>
              <a:t>мультимодальность</a:t>
            </a:r>
            <a:r>
              <a:rPr lang="ru-RU" sz="2000" dirty="0" smtClean="0"/>
              <a:t> </a:t>
            </a:r>
            <a:r>
              <a:rPr lang="ru-RU" sz="2000" dirty="0"/>
              <a:t>авторского </a:t>
            </a:r>
            <a:r>
              <a:rPr lang="ru-RU" sz="2000" dirty="0" smtClean="0"/>
              <a:t>чтения (Г. Кресс)</a:t>
            </a: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поворот к распаду: от «</a:t>
            </a:r>
            <a:r>
              <a:rPr lang="ru-RU" sz="2000" dirty="0" err="1"/>
              <a:t>эктропического</a:t>
            </a:r>
            <a:r>
              <a:rPr lang="ru-RU" sz="2000" dirty="0"/>
              <a:t>» пространства к «</a:t>
            </a:r>
            <a:r>
              <a:rPr lang="ru-RU" sz="2000" dirty="0" err="1"/>
              <a:t>энтропийной</a:t>
            </a:r>
            <a:r>
              <a:rPr lang="ru-RU" sz="2000" dirty="0"/>
              <a:t>» атмосфере поэзии (В.Н. </a:t>
            </a:r>
            <a:r>
              <a:rPr lang="ru-RU" sz="2000" dirty="0" smtClean="0"/>
              <a:t>Топоров; </a:t>
            </a:r>
            <a:r>
              <a:rPr lang="en-US" sz="2000" dirty="0" smtClean="0"/>
              <a:t>media authorship</a:t>
            </a:r>
            <a:r>
              <a:rPr lang="ru-RU" sz="2000" dirty="0" smtClean="0"/>
              <a:t>) </a:t>
            </a: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441861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488832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/>
              <a:t>Силовые </a:t>
            </a:r>
            <a:r>
              <a:rPr lang="ru-RU" sz="2500" b="1" dirty="0" smtClean="0"/>
              <a:t>линии и ключевые явления</a:t>
            </a:r>
          </a:p>
          <a:p>
            <a:pPr algn="ctr"/>
            <a:endParaRPr lang="ru-RU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Эстрадная поэзия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«</a:t>
            </a:r>
            <a:r>
              <a:rPr lang="ru-RU" sz="2000" dirty="0" err="1" smtClean="0"/>
              <a:t>Магнитииздат</a:t>
            </a:r>
            <a:r>
              <a:rPr lang="ru-RU" sz="2000" dirty="0" smtClean="0"/>
              <a:t>» и </a:t>
            </a:r>
            <a:r>
              <a:rPr lang="ru-RU" sz="2000" dirty="0" err="1" smtClean="0"/>
              <a:t>магнитофикация</a:t>
            </a:r>
            <a:r>
              <a:rPr lang="ru-RU" sz="2000" dirty="0" smtClean="0"/>
              <a:t> в СССР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М</a:t>
            </a:r>
            <a:r>
              <a:rPr lang="ru-RU" sz="2000" dirty="0" smtClean="0"/>
              <a:t>осковский концептуализм и любительское кино СССР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Фестивальная культура 1990-2000-ых годов: от феномена клубной литературной жизни к поэтическому </a:t>
            </a:r>
            <a:r>
              <a:rPr lang="ru-RU" sz="2000" dirty="0" err="1" smtClean="0"/>
              <a:t>слэму</a:t>
            </a:r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 smtClean="0"/>
              <a:t>Видеопоэзия</a:t>
            </a:r>
            <a:r>
              <a:rPr lang="ru-RU" sz="2000" dirty="0" smtClean="0"/>
              <a:t> и саунд-поэзия: новые литературные гибриды в век мультимедийного выражения (</a:t>
            </a:r>
            <a:r>
              <a:rPr lang="en-US" sz="2000" dirty="0" smtClean="0"/>
              <a:t>M. </a:t>
            </a:r>
            <a:r>
              <a:rPr lang="en-US" sz="2000" dirty="0" err="1" smtClean="0"/>
              <a:t>Cornis</a:t>
            </a:r>
            <a:r>
              <a:rPr lang="en-US" sz="2000" smtClean="0"/>
              <a:t>-Pope)</a:t>
            </a:r>
            <a:endParaRPr lang="ru-RU" sz="2000" dirty="0" smtClean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098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48872" cy="532859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+mn-lt"/>
              </a:rPr>
              <a:t>Объект </a:t>
            </a:r>
            <a:r>
              <a:rPr lang="ru-RU" sz="2000" b="1" dirty="0">
                <a:latin typeface="+mn-lt"/>
              </a:rPr>
              <a:t>исследования</a:t>
            </a:r>
            <a:r>
              <a:rPr lang="ru-RU" sz="2000" dirty="0">
                <a:latin typeface="+mn-lt"/>
              </a:rPr>
              <a:t>: корпус текстов, магнитофонных записей и видеозаписей выступлений русских поэтов (с 1960 года по настоящее время</a:t>
            </a:r>
            <a:r>
              <a:rPr lang="ru-RU" sz="2000" dirty="0" smtClean="0">
                <a:latin typeface="+mn-lt"/>
              </a:rPr>
              <a:t>) </a:t>
            </a:r>
            <a:br>
              <a:rPr lang="ru-RU" sz="2000" dirty="0" smtClean="0">
                <a:latin typeface="+mn-lt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b="1" dirty="0" smtClean="0">
                <a:latin typeface="+mn-lt"/>
              </a:rPr>
              <a:t>Предмет исследования</a:t>
            </a:r>
            <a:r>
              <a:rPr lang="ru-RU" sz="2000" b="1" dirty="0">
                <a:latin typeface="+mn-lt"/>
              </a:rPr>
              <a:t>: </a:t>
            </a:r>
            <a:r>
              <a:rPr lang="ru-RU" sz="2000" dirty="0">
                <a:latin typeface="+mn-lt"/>
              </a:rPr>
              <a:t>трансформация </a:t>
            </a:r>
            <a:r>
              <a:rPr lang="ru-RU" sz="2000" dirty="0" smtClean="0">
                <a:latin typeface="+mn-lt"/>
              </a:rPr>
              <a:t>репрезентации и личной мифологии поэта</a:t>
            </a:r>
            <a:br>
              <a:rPr lang="ru-RU" sz="2000" dirty="0" smtClean="0">
                <a:latin typeface="+mn-lt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b="1" dirty="0" smtClean="0">
                <a:latin typeface="+mn-lt"/>
              </a:rPr>
              <a:t>Рабочая </a:t>
            </a:r>
            <a:r>
              <a:rPr lang="ru-RU" sz="2000" b="1" dirty="0">
                <a:latin typeface="+mn-lt"/>
              </a:rPr>
              <a:t>гипотеза: </a:t>
            </a:r>
            <a:r>
              <a:rPr lang="ru-RU" sz="2000" dirty="0" smtClean="0">
                <a:latin typeface="+mn-lt"/>
              </a:rPr>
              <a:t>тенденции </a:t>
            </a:r>
            <a:r>
              <a:rPr lang="ru-RU" sz="2000" dirty="0">
                <a:latin typeface="+mn-lt"/>
              </a:rPr>
              <a:t>перформативной эстетики поэтических </a:t>
            </a:r>
            <a:r>
              <a:rPr lang="ru-RU" sz="2000" dirty="0" smtClean="0">
                <a:latin typeface="+mn-lt"/>
              </a:rPr>
              <a:t>выступлений, последующий процесс медиатизации поэзии </a:t>
            </a:r>
            <a:r>
              <a:rPr lang="ru-RU" sz="2000" dirty="0">
                <a:latin typeface="+mn-lt"/>
              </a:rPr>
              <a:t>и прагматика художественного </a:t>
            </a:r>
            <a:r>
              <a:rPr lang="ru-RU" sz="2000" dirty="0" smtClean="0">
                <a:latin typeface="+mn-lt"/>
              </a:rPr>
              <a:t>дискурса определили трансформацию самоидентификации поэта, лишая фигуру автора ранее фиксированной онтологии</a:t>
            </a:r>
            <a:br>
              <a:rPr lang="ru-RU" sz="2000" dirty="0" smtClean="0">
                <a:latin typeface="+mn-lt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b="1" dirty="0" smtClean="0">
                <a:latin typeface="+mn-lt"/>
              </a:rPr>
              <a:t>Ключевой вопрос</a:t>
            </a:r>
            <a:r>
              <a:rPr lang="ru-RU" sz="2000" dirty="0" smtClean="0">
                <a:latin typeface="+mn-lt"/>
              </a:rPr>
              <a:t>: Имела ли место фиксированная онтология и каким образом эстетика </a:t>
            </a:r>
            <a:r>
              <a:rPr lang="ru-RU" sz="2000" dirty="0" err="1" smtClean="0">
                <a:latin typeface="+mn-lt"/>
              </a:rPr>
              <a:t>перформативности</a:t>
            </a:r>
            <a:r>
              <a:rPr lang="ru-RU" sz="2000" dirty="0" smtClean="0">
                <a:latin typeface="+mn-lt"/>
              </a:rPr>
              <a:t>, прагматика художественного дискурса и технические средства (аудио и видео) формируют новые ориентиры </a:t>
            </a:r>
            <a:r>
              <a:rPr lang="ru-RU" sz="2000" dirty="0" err="1" smtClean="0">
                <a:latin typeface="+mn-lt"/>
              </a:rPr>
              <a:t>субъектности</a:t>
            </a:r>
            <a:r>
              <a:rPr lang="ru-RU" sz="2000" dirty="0" smtClean="0">
                <a:latin typeface="+mn-lt"/>
              </a:rPr>
              <a:t> поэта? 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05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632848" cy="360040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latin typeface="+mn-lt"/>
              </a:rPr>
              <a:t>§19. Поэзия </a:t>
            </a:r>
            <a:r>
              <a:rPr lang="ru-RU" sz="2500" b="1" dirty="0">
                <a:latin typeface="+mn-lt"/>
              </a:rPr>
              <a:t>внутри мультимедийного </a:t>
            </a:r>
            <a:r>
              <a:rPr lang="ru-RU" sz="2500" b="1" dirty="0" smtClean="0">
                <a:latin typeface="+mn-lt"/>
              </a:rPr>
              <a:t>целого</a:t>
            </a:r>
            <a:endParaRPr lang="ru-RU" sz="2500" b="1" dirty="0">
              <a:latin typeface="+mn-lt"/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link="rId2"/>
          <a:srcRect t="12211" b="12211"/>
          <a:stretch>
            <a:fillRect/>
          </a:stretch>
        </p:blipFill>
        <p:spPr>
          <a:xfrm>
            <a:off x="755576" y="1051684"/>
            <a:ext cx="7848872" cy="396209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5157192"/>
            <a:ext cx="7776864" cy="804862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Поэзия. Учебник / Н.М. Азарова, К.М. Корчагин, Д.В. Кузьмин, В.А. </a:t>
            </a:r>
            <a:r>
              <a:rPr lang="ru-RU" sz="1600" dirty="0" err="1" smtClean="0"/>
              <a:t>Плунгян</a:t>
            </a:r>
            <a:r>
              <a:rPr lang="ru-RU" sz="1600" dirty="0" smtClean="0"/>
              <a:t> и др. – М.: ОГИ, 2016. – 886 с.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436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842448" cy="16002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+mn-lt"/>
              </a:rPr>
              <a:t>«</a:t>
            </a:r>
            <a:r>
              <a:rPr lang="ru-RU" sz="2000" b="1" dirty="0" smtClean="0">
                <a:latin typeface="+mn-lt"/>
              </a:rPr>
              <a:t>Мультимедиа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— средство «предоставления информации с помощью объединения множества воспринимаемых человеком сред (аудиальное, визуальное и кинестетическое воздействие), управляемых интерактивным программным обеспечением» </a:t>
            </a:r>
            <a:br>
              <a:rPr lang="ru-RU" sz="2000" dirty="0">
                <a:latin typeface="+mn-lt"/>
              </a:rPr>
            </a:br>
            <a:r>
              <a:rPr lang="ru-RU" sz="1600" i="1" dirty="0">
                <a:latin typeface="+mn-lt"/>
              </a:rPr>
              <a:t>Деникин А.А</a:t>
            </a:r>
            <a:r>
              <a:rPr lang="ru-RU" sz="1600" dirty="0">
                <a:latin typeface="+mn-lt"/>
              </a:rPr>
              <a:t>. </a:t>
            </a:r>
            <a:r>
              <a:rPr lang="ru-RU" sz="1600" dirty="0" smtClean="0">
                <a:latin typeface="+mn-lt"/>
              </a:rPr>
              <a:t>Мультимедиа </a:t>
            </a:r>
            <a:r>
              <a:rPr lang="ru-RU" sz="1600" dirty="0">
                <a:latin typeface="+mn-lt"/>
              </a:rPr>
              <a:t>и искусство: от мифов к </a:t>
            </a:r>
            <a:r>
              <a:rPr lang="ru-RU" sz="1600" dirty="0" smtClean="0">
                <a:latin typeface="+mn-lt"/>
              </a:rPr>
              <a:t>реалиям, 2013.</a:t>
            </a:r>
            <a:endParaRPr lang="ru-RU" sz="1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Поэзия и музыка</a:t>
            </a:r>
          </a:p>
          <a:p>
            <a:r>
              <a:rPr lang="ru-RU" sz="2000" dirty="0" smtClean="0"/>
              <a:t>Поэтический </a:t>
            </a:r>
            <a:r>
              <a:rPr lang="ru-RU" sz="2000" dirty="0" err="1" smtClean="0"/>
              <a:t>перформанс</a:t>
            </a:r>
            <a:endParaRPr lang="ru-RU" sz="2000" dirty="0" smtClean="0"/>
          </a:p>
          <a:p>
            <a:r>
              <a:rPr lang="ru-RU" sz="2000" dirty="0" smtClean="0"/>
              <a:t>Поэзия и живопись</a:t>
            </a:r>
          </a:p>
          <a:p>
            <a:r>
              <a:rPr lang="ru-RU" sz="2000" dirty="0" smtClean="0"/>
              <a:t>Поэзия и архитектура</a:t>
            </a:r>
          </a:p>
          <a:p>
            <a:r>
              <a:rPr lang="ru-RU" sz="2000" dirty="0" smtClean="0"/>
              <a:t>Поэзия и фотография</a:t>
            </a:r>
          </a:p>
          <a:p>
            <a:r>
              <a:rPr lang="ru-RU" sz="2000" dirty="0" smtClean="0"/>
              <a:t>Поэзия и театр</a:t>
            </a:r>
          </a:p>
          <a:p>
            <a:r>
              <a:rPr lang="ru-RU" sz="2000" dirty="0" smtClean="0"/>
              <a:t>Поэзия и кино</a:t>
            </a:r>
          </a:p>
          <a:p>
            <a:r>
              <a:rPr lang="ru-RU" sz="2000" dirty="0" smtClean="0"/>
              <a:t>Поэзия в связи с изменением технических средств</a:t>
            </a:r>
          </a:p>
          <a:p>
            <a:r>
              <a:rPr lang="ru-RU" sz="2000" dirty="0" smtClean="0"/>
              <a:t>Поэтическая книга как искусство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300" b="1" dirty="0" smtClean="0"/>
              <a:t>Мультимедийное </a:t>
            </a:r>
            <a:r>
              <a:rPr lang="ru-RU" sz="2300" b="1" dirty="0"/>
              <a:t>целое </a:t>
            </a:r>
            <a:r>
              <a:rPr lang="ru-RU" sz="2300" dirty="0"/>
              <a:t>-  синоним </a:t>
            </a:r>
            <a:r>
              <a:rPr lang="ru-RU" sz="2300" dirty="0" smtClean="0"/>
              <a:t>«</a:t>
            </a:r>
            <a:r>
              <a:rPr lang="ru-RU" sz="2300" dirty="0" err="1" smtClean="0"/>
              <a:t>многосредовости</a:t>
            </a:r>
            <a:r>
              <a:rPr lang="ru-RU" sz="2300" dirty="0" smtClean="0"/>
              <a:t>», но не формально включающей в себя </a:t>
            </a:r>
            <a:r>
              <a:rPr lang="ru-RU" sz="2300" dirty="0" err="1" smtClean="0"/>
              <a:t>институциолизированные</a:t>
            </a:r>
            <a:r>
              <a:rPr lang="ru-RU" sz="2300" dirty="0" smtClean="0"/>
              <a:t> виды искусства, а </a:t>
            </a:r>
            <a:r>
              <a:rPr lang="ru-RU" sz="2300" dirty="0"/>
              <a:t>функциональное определение современных художественных и коммерческих </a:t>
            </a:r>
            <a:r>
              <a:rPr lang="ru-RU" sz="2300" dirty="0" smtClean="0"/>
              <a:t>практик, к которым обращаются поэты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139952" y="620688"/>
            <a:ext cx="576064" cy="37444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2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6864" cy="144016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>
                <a:latin typeface="+mn-lt"/>
              </a:rPr>
              <a:t>Проблемы и положения, позволяющие сформулировать релевантное в отношении современной поэзии понятие мультимедийной фигуры поэта: 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420888"/>
            <a:ext cx="7759824" cy="403244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прагматика </a:t>
            </a:r>
            <a:r>
              <a:rPr lang="ru-RU" sz="2000" dirty="0"/>
              <a:t>художественного </a:t>
            </a:r>
            <a:r>
              <a:rPr lang="ru-RU" sz="2000" dirty="0" smtClean="0"/>
              <a:t>дискурса</a:t>
            </a:r>
          </a:p>
          <a:p>
            <a:r>
              <a:rPr lang="ru-RU" sz="2000" dirty="0"/>
              <a:t>э</a:t>
            </a:r>
            <a:r>
              <a:rPr lang="ru-RU" sz="2000" dirty="0" smtClean="0"/>
              <a:t>стетика </a:t>
            </a:r>
            <a:r>
              <a:rPr lang="ru-RU" sz="2000" dirty="0" err="1" smtClean="0"/>
              <a:t>перформативности</a:t>
            </a:r>
            <a:r>
              <a:rPr lang="ru-RU" sz="2000" dirty="0" smtClean="0"/>
              <a:t> </a:t>
            </a:r>
          </a:p>
          <a:p>
            <a:r>
              <a:rPr lang="ru-RU" sz="2000" dirty="0"/>
              <a:t>м</a:t>
            </a:r>
            <a:r>
              <a:rPr lang="ru-RU" sz="2000" dirty="0" smtClean="0"/>
              <a:t>едиатизация поэзии</a:t>
            </a:r>
          </a:p>
          <a:p>
            <a:r>
              <a:rPr lang="ru-RU" sz="2000" dirty="0" smtClean="0"/>
              <a:t>онтология </a:t>
            </a:r>
            <a:r>
              <a:rPr lang="ru-RU" sz="2000" dirty="0"/>
              <a:t>фигуры </a:t>
            </a:r>
            <a:r>
              <a:rPr lang="ru-RU" sz="2000" dirty="0" smtClean="0"/>
              <a:t>поэта – это ассамбляж</a:t>
            </a:r>
          </a:p>
          <a:p>
            <a:r>
              <a:rPr lang="ru-RU" sz="2000" dirty="0"/>
              <a:t>трансформация как </a:t>
            </a:r>
            <a:r>
              <a:rPr lang="ru-RU" sz="2000" dirty="0" smtClean="0"/>
              <a:t>предмет теории ассамбляжа</a:t>
            </a:r>
          </a:p>
          <a:p>
            <a:r>
              <a:rPr lang="ru-RU" sz="2000" dirty="0" smtClean="0"/>
              <a:t>личная мифология как часть репрезентации поэта и индивидуальная художественная стратегия (инструмент </a:t>
            </a:r>
            <a:r>
              <a:rPr lang="ru-RU" sz="2000" dirty="0" err="1" smtClean="0"/>
              <a:t>субъектности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r>
              <a:rPr lang="ru-RU" sz="2000" dirty="0" smtClean="0"/>
              <a:t>расширение публичной сферы литературного труда: от модальности к </a:t>
            </a:r>
            <a:r>
              <a:rPr lang="ru-RU" sz="2000" dirty="0" err="1" smtClean="0"/>
              <a:t>мультимодальности</a:t>
            </a:r>
            <a:r>
              <a:rPr lang="ru-RU" sz="2000" dirty="0" smtClean="0"/>
              <a:t> авторского чтения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оворот к распаду: от </a:t>
            </a:r>
            <a:r>
              <a:rPr lang="ru-RU" sz="2000" dirty="0"/>
              <a:t>«</a:t>
            </a:r>
            <a:r>
              <a:rPr lang="ru-RU" sz="2000" dirty="0" err="1"/>
              <a:t>эктропического</a:t>
            </a:r>
            <a:r>
              <a:rPr lang="ru-RU" sz="2000" dirty="0"/>
              <a:t>» </a:t>
            </a:r>
            <a:r>
              <a:rPr lang="ru-RU" sz="2000" dirty="0" smtClean="0"/>
              <a:t>пространства к </a:t>
            </a:r>
            <a:r>
              <a:rPr lang="ru-RU" sz="2000" dirty="0"/>
              <a:t>«</a:t>
            </a:r>
            <a:r>
              <a:rPr lang="ru-RU" sz="2000" dirty="0" err="1"/>
              <a:t>энтропийной</a:t>
            </a:r>
            <a:r>
              <a:rPr lang="ru-RU" sz="2000" dirty="0"/>
              <a:t>» атмосфере поэзии (В.Н. Топоров) 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9646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7818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+mn-lt"/>
              </a:rPr>
              <a:t>Автор и печатные медиа </a:t>
            </a:r>
            <a:r>
              <a:rPr lang="ru-RU" sz="2800" b="1" smtClean="0">
                <a:latin typeface="+mn-lt"/>
              </a:rPr>
              <a:t>(репрезентативно-символический </a:t>
            </a:r>
            <a:r>
              <a:rPr lang="ru-RU" sz="2800" b="1" dirty="0" smtClean="0">
                <a:latin typeface="+mn-lt"/>
              </a:rPr>
              <a:t>способ описания)</a:t>
            </a:r>
            <a:r>
              <a:rPr lang="ru-RU" sz="2800" b="1" dirty="0">
                <a:latin typeface="+mn-lt"/>
              </a:rPr>
              <a:t/>
            </a:r>
            <a:br>
              <a:rPr lang="ru-RU" sz="2800" b="1" dirty="0">
                <a:latin typeface="+mn-lt"/>
              </a:rPr>
            </a:br>
            <a:r>
              <a:rPr lang="ru-RU" sz="2800" b="1" dirty="0">
                <a:latin typeface="+mn-lt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Автор существует согласно появлению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текста и связанных с ним практик печатных медиа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916832"/>
            <a:ext cx="3657600" cy="4752528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AD0101"/>
              </a:buClr>
              <a:buNone/>
            </a:pPr>
            <a:r>
              <a:rPr lang="ru-RU" sz="2400" b="1" dirty="0">
                <a:solidFill>
                  <a:srgbClr val="303030"/>
                </a:solidFill>
              </a:rPr>
              <a:t>Фигура автора (поэта</a:t>
            </a:r>
            <a:r>
              <a:rPr lang="ru-RU" sz="2400" b="1" dirty="0" smtClean="0">
                <a:solidFill>
                  <a:srgbClr val="303030"/>
                </a:solidFill>
              </a:rPr>
              <a:t>)</a:t>
            </a:r>
          </a:p>
          <a:p>
            <a:pPr lvl="0">
              <a:buClr>
                <a:srgbClr val="AD0101"/>
              </a:buClr>
            </a:pPr>
            <a:r>
              <a:rPr lang="ru-RU" sz="2000" dirty="0" smtClean="0">
                <a:solidFill>
                  <a:srgbClr val="303030"/>
                </a:solidFill>
              </a:rPr>
              <a:t>автор </a:t>
            </a:r>
            <a:r>
              <a:rPr lang="ru-RU" sz="2000" dirty="0">
                <a:solidFill>
                  <a:srgbClr val="303030"/>
                </a:solidFill>
              </a:rPr>
              <a:t>–творец (демиург)</a:t>
            </a:r>
          </a:p>
          <a:p>
            <a:pPr lvl="0">
              <a:buClr>
                <a:srgbClr val="AD0101"/>
              </a:buClr>
            </a:pPr>
            <a:r>
              <a:rPr lang="ru-RU" sz="2000" dirty="0">
                <a:solidFill>
                  <a:srgbClr val="303030"/>
                </a:solidFill>
              </a:rPr>
              <a:t>иерархическая «триада» М.М. Бахтина биографический, первичный, вторичный автор (</a:t>
            </a:r>
            <a:r>
              <a:rPr lang="ru-RU" sz="2000" i="1" dirty="0">
                <a:solidFill>
                  <a:srgbClr val="303030"/>
                </a:solidFill>
              </a:rPr>
              <a:t>герменевтика</a:t>
            </a:r>
            <a:r>
              <a:rPr lang="ru-RU" sz="2000" dirty="0">
                <a:solidFill>
                  <a:srgbClr val="303030"/>
                </a:solidFill>
              </a:rPr>
              <a:t>)</a:t>
            </a:r>
          </a:p>
          <a:p>
            <a:pPr lvl="0">
              <a:buClr>
                <a:srgbClr val="AD0101"/>
              </a:buClr>
            </a:pPr>
            <a:r>
              <a:rPr lang="ru-RU" sz="2000" dirty="0" smtClean="0">
                <a:solidFill>
                  <a:srgbClr val="303030"/>
                </a:solidFill>
              </a:rPr>
              <a:t>автор </a:t>
            </a:r>
            <a:r>
              <a:rPr lang="ru-RU" sz="2000" dirty="0">
                <a:solidFill>
                  <a:srgbClr val="303030"/>
                </a:solidFill>
              </a:rPr>
              <a:t>– писатель (Р. Барт «Смерть автора»</a:t>
            </a:r>
          </a:p>
          <a:p>
            <a:pPr lvl="0">
              <a:buClr>
                <a:srgbClr val="AD0101"/>
              </a:buClr>
            </a:pPr>
            <a:r>
              <a:rPr lang="ru-RU" sz="2000" dirty="0">
                <a:solidFill>
                  <a:srgbClr val="303030"/>
                </a:solidFill>
              </a:rPr>
              <a:t>«автор есть способ группировки текстов» (М. Фуко. Что такое автор?, 1969) (</a:t>
            </a:r>
            <a:r>
              <a:rPr lang="ru-RU" sz="2000" i="1" dirty="0">
                <a:solidFill>
                  <a:srgbClr val="303030"/>
                </a:solidFill>
              </a:rPr>
              <a:t>постструктурализм</a:t>
            </a:r>
            <a:r>
              <a:rPr lang="ru-RU" sz="2000" dirty="0">
                <a:solidFill>
                  <a:srgbClr val="303030"/>
                </a:solidFill>
              </a:rPr>
              <a:t>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772816"/>
            <a:ext cx="3657600" cy="3168352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AD0101"/>
              </a:buClr>
              <a:buNone/>
            </a:pPr>
            <a:r>
              <a:rPr lang="ru-RU" sz="2400" b="1" dirty="0">
                <a:solidFill>
                  <a:srgbClr val="303030"/>
                </a:solidFill>
              </a:rPr>
              <a:t>Поэтический </a:t>
            </a:r>
            <a:r>
              <a:rPr lang="ru-RU" sz="2400" b="1" dirty="0" smtClean="0">
                <a:solidFill>
                  <a:srgbClr val="303030"/>
                </a:solidFill>
              </a:rPr>
              <a:t>субъект</a:t>
            </a:r>
          </a:p>
          <a:p>
            <a:pPr marL="0" indent="0" algn="ctr">
              <a:buClr>
                <a:srgbClr val="AD0101"/>
              </a:buClr>
              <a:buNone/>
            </a:pPr>
            <a:endParaRPr lang="ru-RU" sz="2000" dirty="0" smtClean="0">
              <a:solidFill>
                <a:srgbClr val="303030"/>
              </a:solidFill>
            </a:endParaRPr>
          </a:p>
          <a:p>
            <a:pPr>
              <a:buClr>
                <a:srgbClr val="AD0101"/>
              </a:buClr>
            </a:pPr>
            <a:r>
              <a:rPr lang="ru-RU" sz="2000" dirty="0" smtClean="0">
                <a:solidFill>
                  <a:srgbClr val="303030"/>
                </a:solidFill>
              </a:rPr>
              <a:t>Обширный </a:t>
            </a:r>
            <a:r>
              <a:rPr lang="ru-RU" sz="2000" dirty="0" err="1">
                <a:solidFill>
                  <a:srgbClr val="303030"/>
                </a:solidFill>
              </a:rPr>
              <a:t>нструментарий</a:t>
            </a:r>
            <a:r>
              <a:rPr lang="ru-RU" sz="2000" dirty="0">
                <a:solidFill>
                  <a:srgbClr val="303030"/>
                </a:solidFill>
              </a:rPr>
              <a:t> автора, формирующий образ того, кто говорит в поэзии</a:t>
            </a:r>
          </a:p>
          <a:p>
            <a:pPr lvl="0">
              <a:buClr>
                <a:srgbClr val="AD0101"/>
              </a:buClr>
            </a:pPr>
            <a:r>
              <a:rPr lang="ru-RU" sz="2000" dirty="0">
                <a:solidFill>
                  <a:srgbClr val="303030"/>
                </a:solidFill>
              </a:rPr>
              <a:t>Возникает во время чтения и не существует вне текста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41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5608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, </a:t>
            </a:r>
            <a:r>
              <a:rPr lang="ru-RU" sz="2500" b="1" dirty="0" smtClean="0"/>
              <a:t>Автор и новые медиа (теория ассамбляжа как способ описания)</a:t>
            </a:r>
          </a:p>
          <a:p>
            <a:pPr algn="ctr"/>
            <a:endParaRPr lang="ru-RU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</a:t>
            </a:r>
            <a:r>
              <a:rPr lang="ru-RU" sz="2000" dirty="0" smtClean="0"/>
              <a:t>оэт и техника (момент использования) – отношение </a:t>
            </a:r>
            <a:r>
              <a:rPr lang="ru-RU" sz="2000" b="1" dirty="0" smtClean="0"/>
              <a:t>живое / неживое </a:t>
            </a:r>
            <a:r>
              <a:rPr lang="ru-RU" sz="2000" dirty="0" smtClean="0"/>
              <a:t>и </a:t>
            </a:r>
            <a:r>
              <a:rPr lang="ru-RU" sz="2000" b="1" dirty="0" smtClean="0"/>
              <a:t>субъект / объект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err="1" smtClean="0"/>
              <a:t>постгуманизм</a:t>
            </a:r>
            <a:r>
              <a:rPr lang="ru-RU" sz="2000" dirty="0" smtClean="0"/>
              <a:t>, </a:t>
            </a:r>
            <a:r>
              <a:rPr lang="en-US" sz="2000" dirty="0" smtClean="0"/>
              <a:t>STS</a:t>
            </a:r>
            <a:r>
              <a:rPr lang="ru-RU" sz="2000" dirty="0" smtClean="0"/>
              <a:t>, спекулятивный реализм / ООО или теория ассамбляжа?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к </a:t>
            </a:r>
            <a:r>
              <a:rPr lang="ru-RU" sz="2000" dirty="0"/>
              <a:t>самоорганизации способны не только живые системы. Именно в процессах самоорганизации, граница между живым и неживым </a:t>
            </a:r>
            <a:r>
              <a:rPr lang="ru-RU" sz="2000" dirty="0" smtClean="0"/>
              <a:t>стирается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перераспределение жизни через процессы самоорганизации</a:t>
            </a:r>
            <a:endParaRPr lang="ru-RU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Фигура поэта </a:t>
            </a:r>
            <a:r>
              <a:rPr lang="ru-RU" sz="2000" b="1" dirty="0" smtClean="0"/>
              <a:t>– это </a:t>
            </a:r>
            <a:r>
              <a:rPr lang="ru-RU" sz="2000" b="1" smtClean="0"/>
              <a:t>компонент ассамбляжа </a:t>
            </a:r>
            <a:r>
              <a:rPr lang="ru-RU" sz="2000" b="1" dirty="0" smtClean="0"/>
              <a:t>самоорганизующихся живых и неживых систем, агентами которых, являются как действующий субъект – поэт, так и техника в качестве автономного соучастника комбинаторных процессов самоорганизации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888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64096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Характеристика ассамбляжа (</a:t>
            </a:r>
            <a:r>
              <a:rPr lang="en-US" sz="2500" b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DeLanda</a:t>
            </a:r>
            <a:r>
              <a:rPr lang="en-US" sz="25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)</a:t>
            </a:r>
            <a:endParaRPr lang="en-US" sz="2500" b="1" dirty="0">
              <a:solidFill>
                <a:prstClr val="black">
                  <a:lumMod val="85000"/>
                  <a:lumOff val="15000"/>
                </a:prstClr>
              </a:solidFill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</a:t>
            </a:r>
            <a:r>
              <a:rPr lang="ru-RU" sz="2000" dirty="0" smtClean="0"/>
              <a:t>оциальные объекты (</a:t>
            </a:r>
            <a:r>
              <a:rPr lang="en-US" sz="2000" dirty="0" smtClean="0"/>
              <a:t>entities</a:t>
            </a:r>
            <a:r>
              <a:rPr lang="ru-RU" sz="2000" dirty="0" smtClean="0"/>
              <a:t>) лучше всего анализировать при помощи их индивидуальных компонентов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д</a:t>
            </a:r>
            <a:r>
              <a:rPr lang="ru-RU" sz="2000" dirty="0" smtClean="0"/>
              <a:t>ве оси / измерения: </a:t>
            </a:r>
            <a:r>
              <a:rPr lang="ru-RU" sz="2000" b="1" dirty="0" smtClean="0"/>
              <a:t>материально-выразительная ось </a:t>
            </a:r>
            <a:r>
              <a:rPr lang="ru-RU" sz="2000" dirty="0" smtClean="0"/>
              <a:t>(</a:t>
            </a:r>
            <a:r>
              <a:rPr lang="en-US" sz="2000" dirty="0"/>
              <a:t>material-expressive </a:t>
            </a:r>
            <a:r>
              <a:rPr lang="en-US" sz="2000" dirty="0" smtClean="0"/>
              <a:t>axis</a:t>
            </a:r>
            <a:r>
              <a:rPr lang="ru-RU" sz="2000" dirty="0" smtClean="0"/>
              <a:t>) – определяет вариативные роли компонентов; </a:t>
            </a:r>
            <a:r>
              <a:rPr lang="ru-RU" sz="2000" dirty="0"/>
              <a:t>ось </a:t>
            </a:r>
            <a:r>
              <a:rPr lang="ru-RU" sz="2000" dirty="0" err="1"/>
              <a:t>территориализации</a:t>
            </a:r>
            <a:r>
              <a:rPr lang="ru-RU" sz="2000" dirty="0"/>
              <a:t> / </a:t>
            </a:r>
            <a:r>
              <a:rPr lang="ru-RU" sz="2000" dirty="0" err="1"/>
              <a:t>детерриториализации</a:t>
            </a:r>
            <a:r>
              <a:rPr lang="ru-RU" sz="2000" dirty="0"/>
              <a:t> </a:t>
            </a:r>
            <a:r>
              <a:rPr lang="ru-RU" sz="2000" dirty="0" smtClean="0"/>
              <a:t>– раскрывает процессы в которых компонент участвует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компонент является </a:t>
            </a:r>
            <a:r>
              <a:rPr lang="ru-RU" sz="2000" dirty="0" err="1"/>
              <a:t>самосущным</a:t>
            </a:r>
            <a:r>
              <a:rPr lang="ru-RU" sz="2000" dirty="0"/>
              <a:t> (</a:t>
            </a:r>
            <a:r>
              <a:rPr lang="ru-RU" sz="2000" dirty="0" err="1"/>
              <a:t>self-subsistent</a:t>
            </a:r>
            <a:r>
              <a:rPr lang="ru-RU" sz="2000" dirty="0"/>
              <a:t>) и могут «отключаться» от одного ассамбляжа и «подключаться» к другому, не теряя своей идентичности </a:t>
            </a: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к</a:t>
            </a:r>
            <a:r>
              <a:rPr lang="ru-RU" sz="2000" dirty="0" smtClean="0"/>
              <a:t>омпоненты определяются </a:t>
            </a:r>
            <a:r>
              <a:rPr lang="ru-RU" sz="2000" b="1" dirty="0" smtClean="0"/>
              <a:t>отношениями </a:t>
            </a:r>
            <a:r>
              <a:rPr lang="ru-RU" sz="2000" b="1" dirty="0" err="1" smtClean="0"/>
              <a:t>экстериорности</a:t>
            </a:r>
            <a:r>
              <a:rPr lang="ru-RU" sz="2000" dirty="0" smtClean="0"/>
              <a:t>, то </a:t>
            </a:r>
            <a:r>
              <a:rPr lang="ru-RU" sz="2000" dirty="0"/>
              <a:t>есть их «роль» в рамках более крупной </a:t>
            </a:r>
            <a:r>
              <a:rPr lang="ru-RU" sz="2000" dirty="0" smtClean="0"/>
              <a:t>сборки </a:t>
            </a:r>
            <a:r>
              <a:rPr lang="ru-RU" sz="2000" dirty="0"/>
              <a:t>не то, что определяет их (это было бы отношение </a:t>
            </a:r>
            <a:r>
              <a:rPr lang="ru-RU" sz="2000" dirty="0" err="1"/>
              <a:t>интериорности</a:t>
            </a:r>
            <a:r>
              <a:rPr lang="ru-RU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третья ось</a:t>
            </a:r>
            <a:r>
              <a:rPr lang="ru-RU" sz="2000" b="1" dirty="0"/>
              <a:t> </a:t>
            </a:r>
            <a:r>
              <a:rPr lang="ru-RU" sz="2000" dirty="0" smtClean="0"/>
              <a:t>определяется</a:t>
            </a:r>
            <a:r>
              <a:rPr lang="ru-RU" sz="2000" b="1" dirty="0" smtClean="0"/>
              <a:t> </a:t>
            </a:r>
            <a:r>
              <a:rPr lang="ru-RU" sz="2000" dirty="0" smtClean="0"/>
              <a:t>процессами, в которых специализированные средства выражения </a:t>
            </a:r>
            <a:r>
              <a:rPr lang="en-US" sz="2000" dirty="0" smtClean="0"/>
              <a:t>– expressive </a:t>
            </a:r>
            <a:r>
              <a:rPr lang="en-US" sz="2000" dirty="0"/>
              <a:t>media </a:t>
            </a:r>
            <a:r>
              <a:rPr lang="en-US" sz="2000" b="1" dirty="0" smtClean="0"/>
              <a:t>(genetic</a:t>
            </a:r>
            <a:r>
              <a:rPr lang="ru-RU" sz="2000" b="1" dirty="0" smtClean="0"/>
              <a:t> </a:t>
            </a:r>
            <a:r>
              <a:rPr lang="en-US" sz="2000" b="1" dirty="0" smtClean="0"/>
              <a:t>/</a:t>
            </a:r>
            <a:r>
              <a:rPr lang="ru-RU" sz="2000" b="1" dirty="0" smtClean="0"/>
              <a:t> </a:t>
            </a:r>
            <a:r>
              <a:rPr lang="en-US" sz="2000" b="1" dirty="0" smtClean="0"/>
              <a:t>linguistic </a:t>
            </a:r>
            <a:r>
              <a:rPr lang="en-US" sz="2000" b="1" dirty="0"/>
              <a:t>resources</a:t>
            </a:r>
            <a:r>
              <a:rPr lang="en-US" sz="2000" b="1" dirty="0" smtClean="0"/>
              <a:t>) </a:t>
            </a:r>
            <a:r>
              <a:rPr lang="ru-RU" sz="2000" dirty="0" smtClean="0"/>
              <a:t>вмешиваются в «кодирование /декодирование» (</a:t>
            </a:r>
            <a:r>
              <a:rPr lang="en-US" sz="2000" dirty="0" smtClean="0"/>
              <a:t>coding</a:t>
            </a:r>
            <a:r>
              <a:rPr lang="ru-RU" sz="2000" dirty="0"/>
              <a:t> </a:t>
            </a:r>
            <a:r>
              <a:rPr lang="en-US" sz="2000" dirty="0" smtClean="0"/>
              <a:t>/</a:t>
            </a:r>
            <a:r>
              <a:rPr lang="ru-RU" sz="2000" dirty="0" smtClean="0"/>
              <a:t> </a:t>
            </a:r>
            <a:r>
              <a:rPr lang="en-US" sz="2000" dirty="0" smtClean="0"/>
              <a:t>decoding</a:t>
            </a:r>
            <a:r>
              <a:rPr lang="ru-RU" sz="2000" dirty="0" smtClean="0"/>
              <a:t>) ассамбляжа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54810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248" y="888148"/>
            <a:ext cx="3557760" cy="5082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84176" y="332656"/>
            <a:ext cx="74888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/>
              <a:t>Лингвистическая прагматика и </a:t>
            </a:r>
            <a:r>
              <a:rPr lang="ru-RU" sz="2500" b="1" dirty="0" err="1"/>
              <a:t>неориторика</a:t>
            </a:r>
            <a:endParaRPr lang="ru-RU" sz="25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4128" y="891580"/>
            <a:ext cx="430112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Возвращение к диссертации Ж-Ф. </a:t>
            </a:r>
            <a:r>
              <a:rPr lang="ru-RU" sz="2000" dirty="0" err="1" smtClean="0"/>
              <a:t>Лиотара</a:t>
            </a:r>
            <a:r>
              <a:rPr lang="ru-RU" sz="2000" dirty="0"/>
              <a:t> «Дискурс, фигура» (1971</a:t>
            </a:r>
            <a:r>
              <a:rPr lang="ru-RU" sz="2000" dirty="0" smtClean="0"/>
              <a:t>) в работах Алена </a:t>
            </a:r>
            <a:r>
              <a:rPr lang="ru-RU" sz="2000" dirty="0"/>
              <a:t>Бадью, </a:t>
            </a:r>
            <a:r>
              <a:rPr lang="ru-RU" sz="2000" dirty="0" err="1" smtClean="0"/>
              <a:t>Рэя</a:t>
            </a:r>
            <a:r>
              <a:rPr lang="ru-RU" sz="2000" dirty="0" smtClean="0"/>
              <a:t> </a:t>
            </a:r>
            <a:r>
              <a:rPr lang="ru-RU" sz="2000" dirty="0" err="1"/>
              <a:t>Брасье</a:t>
            </a:r>
            <a:r>
              <a:rPr lang="ru-RU" sz="2000" dirty="0"/>
              <a:t>, </a:t>
            </a:r>
            <a:r>
              <a:rPr lang="ru-RU" sz="2000" dirty="0" smtClean="0"/>
              <a:t>Жака </a:t>
            </a:r>
            <a:r>
              <a:rPr lang="ru-RU" sz="2000" dirty="0" err="1" smtClean="0"/>
              <a:t>Рансьера</a:t>
            </a:r>
            <a:r>
              <a:rPr lang="ru-RU" sz="2000" dirty="0" smtClean="0"/>
              <a:t>, Бернара </a:t>
            </a:r>
            <a:r>
              <a:rPr lang="ru-RU" sz="2000" dirty="0" err="1" smtClean="0"/>
              <a:t>Стиглера</a:t>
            </a:r>
            <a:r>
              <a:rPr lang="ru-RU" sz="2000" dirty="0" smtClean="0"/>
              <a:t>, </a:t>
            </a:r>
            <a:r>
              <a:rPr lang="ru-RU" sz="2000" dirty="0"/>
              <a:t>а также исследователей риторики Дианы Дэвис, Сидни </a:t>
            </a:r>
            <a:r>
              <a:rPr lang="ru-RU" sz="2000" dirty="0" err="1"/>
              <a:t>Добрин</a:t>
            </a:r>
            <a:r>
              <a:rPr lang="ru-RU" sz="2000" dirty="0"/>
              <a:t>, </a:t>
            </a:r>
            <a:r>
              <a:rPr lang="ru-RU" sz="2000" dirty="0" smtClean="0"/>
              <a:t>Томаса Кента </a:t>
            </a:r>
            <a:r>
              <a:rPr lang="ru-RU" sz="2000" dirty="0"/>
              <a:t>и </a:t>
            </a:r>
            <a:r>
              <a:rPr lang="ru-RU" sz="2000" dirty="0" smtClean="0"/>
              <a:t>Виктора </a:t>
            </a:r>
            <a:r>
              <a:rPr lang="ru-RU" sz="2000" dirty="0" err="1" smtClean="0"/>
              <a:t>Витанза</a:t>
            </a:r>
            <a:r>
              <a:rPr lang="ru-RU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Литературоведение, изменившее литературу (Т. </a:t>
            </a:r>
            <a:r>
              <a:rPr lang="ru-RU" sz="2000" dirty="0" err="1" smtClean="0"/>
              <a:t>Иглтон</a:t>
            </a:r>
            <a:r>
              <a:rPr lang="ru-RU" sz="2000" dirty="0" smtClean="0"/>
              <a:t>) Лингвистическая прагматика и теория речевых актов как социальный институт: прагматика поэтического дискурса, эстетика </a:t>
            </a:r>
            <a:r>
              <a:rPr lang="ru-RU" sz="2000" dirty="0" err="1" smtClean="0"/>
              <a:t>перформативности</a:t>
            </a:r>
            <a:r>
              <a:rPr lang="ru-RU" sz="2000" dirty="0" smtClean="0"/>
              <a:t> и «перформативный сдвиг» (А. </a:t>
            </a:r>
            <a:r>
              <a:rPr lang="ru-RU" sz="2000" dirty="0" err="1" smtClean="0"/>
              <a:t>Юрчак</a:t>
            </a:r>
            <a:r>
              <a:rPr lang="ru-RU" sz="2000" dirty="0" smtClean="0"/>
              <a:t>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070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9032</TotalTime>
  <Words>1064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NewsPrint</vt:lpstr>
      <vt:lpstr>Современный поэт как мультимедийная фигура:</vt:lpstr>
      <vt:lpstr>Объект исследования: корпус текстов, магнитофонных записей и видеозаписей выступлений русских поэтов (с 1960 года по настоящее время)   Предмет исследования: трансформация репрезентации и личной мифологии поэта  Рабочая гипотеза: тенденции перформативной эстетики поэтических выступлений, последующий процесс медиатизации поэзии и прагматика художественного дискурса определили трансформацию самоидентификации поэта, лишая фигуру автора ранее фиксированной онтологии  Ключевой вопрос: Имела ли место фиксированная онтология и каким образом эстетика перформативности, прагматика художественного дискурса и технические средства (аудио и видео) формируют новые ориентиры субъектности поэта? </vt:lpstr>
      <vt:lpstr>§19. Поэзия внутри мультимедийного целого</vt:lpstr>
      <vt:lpstr>«Мультимедиа — средство «предоставления информации с помощью объединения множества воспринимаемых человеком сред (аудиальное, визуальное и кинестетическое воздействие), управляемых интерактивным программным обеспечением»  Деникин А.А. Мультимедиа и искусство: от мифов к реалиям, 2013.</vt:lpstr>
      <vt:lpstr>Проблемы и положения, позволяющие сформулировать релевантное в отношении современной поэзии понятие мультимедийной фигуры поэта: </vt:lpstr>
      <vt:lpstr>Автор и печатные медиа (репрезентативно-символический способ описания)  Автор существует согласно появлению текста и связанных с ним практик печатных медиа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поэт как мультимедийная фигура:</dc:title>
  <dc:creator>Alexander Salenkov</dc:creator>
  <cp:lastModifiedBy>Alexsandr</cp:lastModifiedBy>
  <cp:revision>128</cp:revision>
  <dcterms:created xsi:type="dcterms:W3CDTF">2016-11-17T13:10:30Z</dcterms:created>
  <dcterms:modified xsi:type="dcterms:W3CDTF">2016-11-29T09:57:34Z</dcterms:modified>
</cp:coreProperties>
</file>